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diagrams/colors1.xml" ContentType="application/vnd.openxmlformats-officedocument.drawingml.diagramColors+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8"/>
  </p:notesMasterIdLst>
  <p:sldIdLst>
    <p:sldId id="256" r:id="rId2"/>
    <p:sldId id="258" r:id="rId3"/>
    <p:sldId id="261" r:id="rId4"/>
    <p:sldId id="259" r:id="rId5"/>
    <p:sldId id="262" r:id="rId6"/>
    <p:sldId id="264" r:id="rId7"/>
    <p:sldId id="268" r:id="rId8"/>
    <p:sldId id="269" r:id="rId9"/>
    <p:sldId id="274" r:id="rId10"/>
    <p:sldId id="275" r:id="rId11"/>
    <p:sldId id="270" r:id="rId12"/>
    <p:sldId id="263" r:id="rId13"/>
    <p:sldId id="271" r:id="rId14"/>
    <p:sldId id="273" r:id="rId15"/>
    <p:sldId id="267"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C8D6A25F-B81C-4D0F-A738-F24361C95055}">
          <p14:sldIdLst>
            <p14:sldId id="256"/>
            <p14:sldId id="258"/>
            <p14:sldId id="261"/>
            <p14:sldId id="259"/>
            <p14:sldId id="262"/>
            <p14:sldId id="264"/>
            <p14:sldId id="268"/>
            <p14:sldId id="269"/>
            <p14:sldId id="270"/>
            <p14:sldId id="263"/>
            <p14:sldId id="271"/>
            <p14:sldId id="273"/>
          </p14:sldIdLst>
        </p14:section>
        <p14:section name="Results" id="{FF8DE214-E9CE-46B8-B510-7FE999E1DC00}">
          <p14:sldIdLst>
            <p14:sldId id="267"/>
            <p14:sldId id="265"/>
          </p14:sldIdLst>
        </p14:section>
      </p14:sectionLst>
    </p:ex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uthi reddy" initials="sr" lastIdx="1" clrIdx="0">
    <p:extLst>
      <p:ext uri="{19B8F6BF-5375-455C-9EA6-DF929625EA0E}">
        <p15:presenceInfo xmlns:p15="http://schemas.microsoft.com/office/powerpoint/2012/main" xmlns="" userId="90ef5db4ca517d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20"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68E798-9099-4782-8212-877F789C88D5}"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E7B93293-F4CA-4585-BD6B-F24EF979AEBF}">
      <dgm:prSet phldrT="[Text]"/>
      <dgm:spPr/>
      <dgm:t>
        <a:bodyPr/>
        <a:lstStyle/>
        <a:p>
          <a:r>
            <a:rPr lang="en-US" b="1" dirty="0"/>
            <a:t>Data Preparation</a:t>
          </a:r>
        </a:p>
      </dgm:t>
    </dgm:pt>
    <dgm:pt modelId="{19AC4E2D-2A68-4EB4-B305-3E11176B6DE3}" type="parTrans" cxnId="{3222B2CF-B548-44CB-AA9A-0F38BA3A7415}">
      <dgm:prSet/>
      <dgm:spPr/>
      <dgm:t>
        <a:bodyPr/>
        <a:lstStyle/>
        <a:p>
          <a:endParaRPr lang="en-US"/>
        </a:p>
      </dgm:t>
    </dgm:pt>
    <dgm:pt modelId="{744CC575-2494-4A75-B0AC-C3A679118B58}" type="sibTrans" cxnId="{3222B2CF-B548-44CB-AA9A-0F38BA3A7415}">
      <dgm:prSet/>
      <dgm:spPr/>
      <dgm:t>
        <a:bodyPr/>
        <a:lstStyle/>
        <a:p>
          <a:endParaRPr lang="en-US"/>
        </a:p>
      </dgm:t>
    </dgm:pt>
    <dgm:pt modelId="{E90246B0-93F7-4DB2-9F62-603C6ECBDF93}">
      <dgm:prSet phldrT="[Text]"/>
      <dgm:spPr/>
      <dgm:t>
        <a:bodyPr/>
        <a:lstStyle/>
        <a:p>
          <a:r>
            <a:rPr lang="en-US" b="1" dirty="0"/>
            <a:t>Models</a:t>
          </a:r>
        </a:p>
      </dgm:t>
    </dgm:pt>
    <dgm:pt modelId="{51507DB2-E6BA-4279-A833-FD9C2D227F74}" type="parTrans" cxnId="{54EB1346-4E6E-4AA6-A005-843941B0F58A}">
      <dgm:prSet/>
      <dgm:spPr/>
      <dgm:t>
        <a:bodyPr/>
        <a:lstStyle/>
        <a:p>
          <a:endParaRPr lang="en-US"/>
        </a:p>
      </dgm:t>
    </dgm:pt>
    <dgm:pt modelId="{F2614ABF-BDFC-4DE3-AE3F-123533A14562}" type="sibTrans" cxnId="{54EB1346-4E6E-4AA6-A005-843941B0F58A}">
      <dgm:prSet/>
      <dgm:spPr/>
      <dgm:t>
        <a:bodyPr/>
        <a:lstStyle/>
        <a:p>
          <a:endParaRPr lang="en-US"/>
        </a:p>
      </dgm:t>
    </dgm:pt>
    <dgm:pt modelId="{6C9084ED-CD59-42ED-9276-FE1769957B2F}">
      <dgm:prSet phldrT="[Text]"/>
      <dgm:spPr/>
      <dgm:t>
        <a:bodyPr/>
        <a:lstStyle/>
        <a:p>
          <a:r>
            <a:rPr lang="en-US" b="1" dirty="0"/>
            <a:t>Metrics &amp; Results</a:t>
          </a:r>
        </a:p>
      </dgm:t>
    </dgm:pt>
    <dgm:pt modelId="{D3E102BA-67B9-406C-AA66-4D7A6B028689}" type="parTrans" cxnId="{E8C54316-766C-42E2-B945-DF3F92139F56}">
      <dgm:prSet/>
      <dgm:spPr/>
      <dgm:t>
        <a:bodyPr/>
        <a:lstStyle/>
        <a:p>
          <a:endParaRPr lang="en-US"/>
        </a:p>
      </dgm:t>
    </dgm:pt>
    <dgm:pt modelId="{1D8C46EF-FCFD-4688-8749-86BDA161D3E6}" type="sibTrans" cxnId="{E8C54316-766C-42E2-B945-DF3F92139F56}">
      <dgm:prSet/>
      <dgm:spPr/>
      <dgm:t>
        <a:bodyPr/>
        <a:lstStyle/>
        <a:p>
          <a:endParaRPr lang="en-US"/>
        </a:p>
      </dgm:t>
    </dgm:pt>
    <dgm:pt modelId="{8513011C-1B20-4FA3-81E6-93C6F1E9905F}" type="pres">
      <dgm:prSet presAssocID="{BB68E798-9099-4782-8212-877F789C88D5}" presName="Name0" presStyleCnt="0">
        <dgm:presLayoutVars>
          <dgm:chMax val="11"/>
          <dgm:chPref val="11"/>
          <dgm:dir/>
          <dgm:resizeHandles/>
        </dgm:presLayoutVars>
      </dgm:prSet>
      <dgm:spPr/>
      <dgm:t>
        <a:bodyPr/>
        <a:lstStyle/>
        <a:p>
          <a:endParaRPr lang="en-US"/>
        </a:p>
      </dgm:t>
    </dgm:pt>
    <dgm:pt modelId="{7F518184-F658-494D-9CF2-C036E860B5E4}" type="pres">
      <dgm:prSet presAssocID="{6C9084ED-CD59-42ED-9276-FE1769957B2F}" presName="Accent3" presStyleCnt="0"/>
      <dgm:spPr/>
    </dgm:pt>
    <dgm:pt modelId="{2FB289BA-2FD7-4B6E-A54E-8D42CB9CE8AF}" type="pres">
      <dgm:prSet presAssocID="{6C9084ED-CD59-42ED-9276-FE1769957B2F}" presName="Accent" presStyleLbl="node1" presStyleIdx="0" presStyleCnt="3"/>
      <dgm:spPr/>
    </dgm:pt>
    <dgm:pt modelId="{4709743C-A65A-4E6A-B6BB-2FA481A7072A}" type="pres">
      <dgm:prSet presAssocID="{6C9084ED-CD59-42ED-9276-FE1769957B2F}" presName="ParentBackground3" presStyleCnt="0"/>
      <dgm:spPr/>
    </dgm:pt>
    <dgm:pt modelId="{7C0BA6EE-BD3A-488F-B850-E00648120A55}" type="pres">
      <dgm:prSet presAssocID="{6C9084ED-CD59-42ED-9276-FE1769957B2F}" presName="ParentBackground" presStyleLbl="fgAcc1" presStyleIdx="0" presStyleCnt="3"/>
      <dgm:spPr/>
      <dgm:t>
        <a:bodyPr/>
        <a:lstStyle/>
        <a:p>
          <a:endParaRPr lang="en-US"/>
        </a:p>
      </dgm:t>
    </dgm:pt>
    <dgm:pt modelId="{06214BEF-A133-4108-B799-3D1B69F5283C}" type="pres">
      <dgm:prSet presAssocID="{6C9084ED-CD59-42ED-9276-FE1769957B2F}" presName="Parent3" presStyleLbl="revTx" presStyleIdx="0" presStyleCnt="0">
        <dgm:presLayoutVars>
          <dgm:chMax val="1"/>
          <dgm:chPref val="1"/>
          <dgm:bulletEnabled val="1"/>
        </dgm:presLayoutVars>
      </dgm:prSet>
      <dgm:spPr/>
      <dgm:t>
        <a:bodyPr/>
        <a:lstStyle/>
        <a:p>
          <a:endParaRPr lang="en-US"/>
        </a:p>
      </dgm:t>
    </dgm:pt>
    <dgm:pt modelId="{5D5DB106-1E78-4EAA-B30A-79EBBD971319}" type="pres">
      <dgm:prSet presAssocID="{E90246B0-93F7-4DB2-9F62-603C6ECBDF93}" presName="Accent2" presStyleCnt="0"/>
      <dgm:spPr/>
    </dgm:pt>
    <dgm:pt modelId="{8E17508A-A1B5-45BD-BA00-97DBC2FCAE37}" type="pres">
      <dgm:prSet presAssocID="{E90246B0-93F7-4DB2-9F62-603C6ECBDF93}" presName="Accent" presStyleLbl="node1" presStyleIdx="1" presStyleCnt="3"/>
      <dgm:spPr/>
    </dgm:pt>
    <dgm:pt modelId="{4F741F19-7887-43DC-84F0-0F0825E701DE}" type="pres">
      <dgm:prSet presAssocID="{E90246B0-93F7-4DB2-9F62-603C6ECBDF93}" presName="ParentBackground2" presStyleCnt="0"/>
      <dgm:spPr/>
    </dgm:pt>
    <dgm:pt modelId="{B7AFD54E-A64F-4C5A-9AD5-16F2B6E4A302}" type="pres">
      <dgm:prSet presAssocID="{E90246B0-93F7-4DB2-9F62-603C6ECBDF93}" presName="ParentBackground" presStyleLbl="fgAcc1" presStyleIdx="1" presStyleCnt="3"/>
      <dgm:spPr/>
      <dgm:t>
        <a:bodyPr/>
        <a:lstStyle/>
        <a:p>
          <a:endParaRPr lang="en-US"/>
        </a:p>
      </dgm:t>
    </dgm:pt>
    <dgm:pt modelId="{0AB75200-2127-49DA-97A6-F7326EB84EBC}" type="pres">
      <dgm:prSet presAssocID="{E90246B0-93F7-4DB2-9F62-603C6ECBDF93}" presName="Parent2" presStyleLbl="revTx" presStyleIdx="0" presStyleCnt="0">
        <dgm:presLayoutVars>
          <dgm:chMax val="1"/>
          <dgm:chPref val="1"/>
          <dgm:bulletEnabled val="1"/>
        </dgm:presLayoutVars>
      </dgm:prSet>
      <dgm:spPr/>
      <dgm:t>
        <a:bodyPr/>
        <a:lstStyle/>
        <a:p>
          <a:endParaRPr lang="en-US"/>
        </a:p>
      </dgm:t>
    </dgm:pt>
    <dgm:pt modelId="{6E792301-401A-47CB-B8B6-73E9A251AD3C}" type="pres">
      <dgm:prSet presAssocID="{E7B93293-F4CA-4585-BD6B-F24EF979AEBF}" presName="Accent1" presStyleCnt="0"/>
      <dgm:spPr/>
    </dgm:pt>
    <dgm:pt modelId="{5F392506-8E08-407C-963E-B1B14756E160}" type="pres">
      <dgm:prSet presAssocID="{E7B93293-F4CA-4585-BD6B-F24EF979AEBF}" presName="Accent" presStyleLbl="node1" presStyleIdx="2" presStyleCnt="3"/>
      <dgm:spPr/>
    </dgm:pt>
    <dgm:pt modelId="{ED05ADD4-D812-4A9B-B64E-0CA3E6BB8AFF}" type="pres">
      <dgm:prSet presAssocID="{E7B93293-F4CA-4585-BD6B-F24EF979AEBF}" presName="ParentBackground1" presStyleCnt="0"/>
      <dgm:spPr/>
    </dgm:pt>
    <dgm:pt modelId="{2C981CFD-07F0-474F-98F2-A3C15AAC2803}" type="pres">
      <dgm:prSet presAssocID="{E7B93293-F4CA-4585-BD6B-F24EF979AEBF}" presName="ParentBackground" presStyleLbl="fgAcc1" presStyleIdx="2" presStyleCnt="3"/>
      <dgm:spPr/>
      <dgm:t>
        <a:bodyPr/>
        <a:lstStyle/>
        <a:p>
          <a:endParaRPr lang="en-US"/>
        </a:p>
      </dgm:t>
    </dgm:pt>
    <dgm:pt modelId="{993428E6-B53F-4184-98B0-4F07C09D6F74}" type="pres">
      <dgm:prSet presAssocID="{E7B93293-F4CA-4585-BD6B-F24EF979AEBF}" presName="Parent1" presStyleLbl="revTx" presStyleIdx="0" presStyleCnt="0">
        <dgm:presLayoutVars>
          <dgm:chMax val="1"/>
          <dgm:chPref val="1"/>
          <dgm:bulletEnabled val="1"/>
        </dgm:presLayoutVars>
      </dgm:prSet>
      <dgm:spPr/>
      <dgm:t>
        <a:bodyPr/>
        <a:lstStyle/>
        <a:p>
          <a:endParaRPr lang="en-US"/>
        </a:p>
      </dgm:t>
    </dgm:pt>
  </dgm:ptLst>
  <dgm:cxnLst>
    <dgm:cxn modelId="{54EB1346-4E6E-4AA6-A005-843941B0F58A}" srcId="{BB68E798-9099-4782-8212-877F789C88D5}" destId="{E90246B0-93F7-4DB2-9F62-603C6ECBDF93}" srcOrd="1" destOrd="0" parTransId="{51507DB2-E6BA-4279-A833-FD9C2D227F74}" sibTransId="{F2614ABF-BDFC-4DE3-AE3F-123533A14562}"/>
    <dgm:cxn modelId="{E8C54316-766C-42E2-B945-DF3F92139F56}" srcId="{BB68E798-9099-4782-8212-877F789C88D5}" destId="{6C9084ED-CD59-42ED-9276-FE1769957B2F}" srcOrd="2" destOrd="0" parTransId="{D3E102BA-67B9-406C-AA66-4D7A6B028689}" sibTransId="{1D8C46EF-FCFD-4688-8749-86BDA161D3E6}"/>
    <dgm:cxn modelId="{3222B2CF-B548-44CB-AA9A-0F38BA3A7415}" srcId="{BB68E798-9099-4782-8212-877F789C88D5}" destId="{E7B93293-F4CA-4585-BD6B-F24EF979AEBF}" srcOrd="0" destOrd="0" parTransId="{19AC4E2D-2A68-4EB4-B305-3E11176B6DE3}" sibTransId="{744CC575-2494-4A75-B0AC-C3A679118B58}"/>
    <dgm:cxn modelId="{2395DB35-79BB-446F-82DD-0BCA4DA358E4}" type="presOf" srcId="{6C9084ED-CD59-42ED-9276-FE1769957B2F}" destId="{06214BEF-A133-4108-B799-3D1B69F5283C}" srcOrd="1" destOrd="0" presId="urn:microsoft.com/office/officeart/2011/layout/CircleProcess"/>
    <dgm:cxn modelId="{8E597C89-6181-47F5-89CB-9253C137CA85}" type="presOf" srcId="{E90246B0-93F7-4DB2-9F62-603C6ECBDF93}" destId="{0AB75200-2127-49DA-97A6-F7326EB84EBC}" srcOrd="1" destOrd="0" presId="urn:microsoft.com/office/officeart/2011/layout/CircleProcess"/>
    <dgm:cxn modelId="{4C8562C7-2E48-421E-996D-E4C44989C45A}" type="presOf" srcId="{BB68E798-9099-4782-8212-877F789C88D5}" destId="{8513011C-1B20-4FA3-81E6-93C6F1E9905F}" srcOrd="0" destOrd="0" presId="urn:microsoft.com/office/officeart/2011/layout/CircleProcess"/>
    <dgm:cxn modelId="{BBCB49A7-48E9-4C22-9F65-8E4CD0ACEAAB}" type="presOf" srcId="{E7B93293-F4CA-4585-BD6B-F24EF979AEBF}" destId="{993428E6-B53F-4184-98B0-4F07C09D6F74}" srcOrd="1" destOrd="0" presId="urn:microsoft.com/office/officeart/2011/layout/CircleProcess"/>
    <dgm:cxn modelId="{7971E98F-6B1C-4E62-9F21-5FDB3ABD52C7}" type="presOf" srcId="{E90246B0-93F7-4DB2-9F62-603C6ECBDF93}" destId="{B7AFD54E-A64F-4C5A-9AD5-16F2B6E4A302}" srcOrd="0" destOrd="0" presId="urn:microsoft.com/office/officeart/2011/layout/CircleProcess"/>
    <dgm:cxn modelId="{F7D49AFA-9E96-46D0-A558-215F0211B741}" type="presOf" srcId="{E7B93293-F4CA-4585-BD6B-F24EF979AEBF}" destId="{2C981CFD-07F0-474F-98F2-A3C15AAC2803}" srcOrd="0" destOrd="0" presId="urn:microsoft.com/office/officeart/2011/layout/CircleProcess"/>
    <dgm:cxn modelId="{837A018F-2150-46D8-9A2F-EE714882E67D}" type="presOf" srcId="{6C9084ED-CD59-42ED-9276-FE1769957B2F}" destId="{7C0BA6EE-BD3A-488F-B850-E00648120A55}" srcOrd="0" destOrd="0" presId="urn:microsoft.com/office/officeart/2011/layout/CircleProcess"/>
    <dgm:cxn modelId="{AD2FF71F-6F1C-481E-804A-D29A2C7E6031}" type="presParOf" srcId="{8513011C-1B20-4FA3-81E6-93C6F1E9905F}" destId="{7F518184-F658-494D-9CF2-C036E860B5E4}" srcOrd="0" destOrd="0" presId="urn:microsoft.com/office/officeart/2011/layout/CircleProcess"/>
    <dgm:cxn modelId="{1C26A02B-36DB-46D7-8F07-E6DD72B4B440}" type="presParOf" srcId="{7F518184-F658-494D-9CF2-C036E860B5E4}" destId="{2FB289BA-2FD7-4B6E-A54E-8D42CB9CE8AF}" srcOrd="0" destOrd="0" presId="urn:microsoft.com/office/officeart/2011/layout/CircleProcess"/>
    <dgm:cxn modelId="{5CD99D0F-4488-4AB6-AB18-ADC585288A2B}" type="presParOf" srcId="{8513011C-1B20-4FA3-81E6-93C6F1E9905F}" destId="{4709743C-A65A-4E6A-B6BB-2FA481A7072A}" srcOrd="1" destOrd="0" presId="urn:microsoft.com/office/officeart/2011/layout/CircleProcess"/>
    <dgm:cxn modelId="{AE49980A-C8D4-4A5F-BE5C-E0F47DAAE986}" type="presParOf" srcId="{4709743C-A65A-4E6A-B6BB-2FA481A7072A}" destId="{7C0BA6EE-BD3A-488F-B850-E00648120A55}" srcOrd="0" destOrd="0" presId="urn:microsoft.com/office/officeart/2011/layout/CircleProcess"/>
    <dgm:cxn modelId="{F22F922F-F83B-4984-BCAC-AABE39299DB1}" type="presParOf" srcId="{8513011C-1B20-4FA3-81E6-93C6F1E9905F}" destId="{06214BEF-A133-4108-B799-3D1B69F5283C}" srcOrd="2" destOrd="0" presId="urn:microsoft.com/office/officeart/2011/layout/CircleProcess"/>
    <dgm:cxn modelId="{3AC36136-AB83-48D6-AF42-220549FD8C27}" type="presParOf" srcId="{8513011C-1B20-4FA3-81E6-93C6F1E9905F}" destId="{5D5DB106-1E78-4EAA-B30A-79EBBD971319}" srcOrd="3" destOrd="0" presId="urn:microsoft.com/office/officeart/2011/layout/CircleProcess"/>
    <dgm:cxn modelId="{9CB029B1-517F-4872-AD63-59AF6490F8DE}" type="presParOf" srcId="{5D5DB106-1E78-4EAA-B30A-79EBBD971319}" destId="{8E17508A-A1B5-45BD-BA00-97DBC2FCAE37}" srcOrd="0" destOrd="0" presId="urn:microsoft.com/office/officeart/2011/layout/CircleProcess"/>
    <dgm:cxn modelId="{0A016F7F-339E-4C00-AC1B-5DDE5F87464C}" type="presParOf" srcId="{8513011C-1B20-4FA3-81E6-93C6F1E9905F}" destId="{4F741F19-7887-43DC-84F0-0F0825E701DE}" srcOrd="4" destOrd="0" presId="urn:microsoft.com/office/officeart/2011/layout/CircleProcess"/>
    <dgm:cxn modelId="{CAF95234-8488-4C52-BC05-9054F05621E7}" type="presParOf" srcId="{4F741F19-7887-43DC-84F0-0F0825E701DE}" destId="{B7AFD54E-A64F-4C5A-9AD5-16F2B6E4A302}" srcOrd="0" destOrd="0" presId="urn:microsoft.com/office/officeart/2011/layout/CircleProcess"/>
    <dgm:cxn modelId="{2E809921-CAB9-4577-A5E6-955918A708F0}" type="presParOf" srcId="{8513011C-1B20-4FA3-81E6-93C6F1E9905F}" destId="{0AB75200-2127-49DA-97A6-F7326EB84EBC}" srcOrd="5" destOrd="0" presId="urn:microsoft.com/office/officeart/2011/layout/CircleProcess"/>
    <dgm:cxn modelId="{B18C1679-CADA-4278-83FD-6D82B34D6B12}" type="presParOf" srcId="{8513011C-1B20-4FA3-81E6-93C6F1E9905F}" destId="{6E792301-401A-47CB-B8B6-73E9A251AD3C}" srcOrd="6" destOrd="0" presId="urn:microsoft.com/office/officeart/2011/layout/CircleProcess"/>
    <dgm:cxn modelId="{D11762AC-3CBA-4883-A16C-15149D7D17FF}" type="presParOf" srcId="{6E792301-401A-47CB-B8B6-73E9A251AD3C}" destId="{5F392506-8E08-407C-963E-B1B14756E160}" srcOrd="0" destOrd="0" presId="urn:microsoft.com/office/officeart/2011/layout/CircleProcess"/>
    <dgm:cxn modelId="{4FAEB850-2D2F-4C5D-B9E4-60988B050517}" type="presParOf" srcId="{8513011C-1B20-4FA3-81E6-93C6F1E9905F}" destId="{ED05ADD4-D812-4A9B-B64E-0CA3E6BB8AFF}" srcOrd="7" destOrd="0" presId="urn:microsoft.com/office/officeart/2011/layout/CircleProcess"/>
    <dgm:cxn modelId="{4FD027CF-A0A7-49FC-A51F-89A58152B603}" type="presParOf" srcId="{ED05ADD4-D812-4A9B-B64E-0CA3E6BB8AFF}" destId="{2C981CFD-07F0-474F-98F2-A3C15AAC2803}" srcOrd="0" destOrd="0" presId="urn:microsoft.com/office/officeart/2011/layout/CircleProcess"/>
    <dgm:cxn modelId="{80A83489-9069-436D-A2B3-C1299A6D6D1C}" type="presParOf" srcId="{8513011C-1B20-4FA3-81E6-93C6F1E9905F}" destId="{993428E6-B53F-4184-98B0-4F07C09D6F74}" srcOrd="8" destOrd="0" presId="urn:microsoft.com/office/officeart/2011/layout/Circle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B289BA-2FD7-4B6E-A54E-8D42CB9CE8AF}">
      <dsp:nvSpPr>
        <dsp:cNvPr id="0" name=""/>
        <dsp:cNvSpPr/>
      </dsp:nvSpPr>
      <dsp:spPr>
        <a:xfrm>
          <a:off x="4716585" y="1897817"/>
          <a:ext cx="2057457" cy="20578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0BA6EE-BD3A-488F-B850-E00648120A55}">
      <dsp:nvSpPr>
        <dsp:cNvPr id="0" name=""/>
        <dsp:cNvSpPr/>
      </dsp:nvSpPr>
      <dsp:spPr>
        <a:xfrm>
          <a:off x="4784899" y="1966424"/>
          <a:ext cx="1920829" cy="1920625"/>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a:t>Metrics &amp; Results</a:t>
          </a:r>
        </a:p>
      </dsp:txBody>
      <dsp:txXfrm>
        <a:off x="5059495" y="2240851"/>
        <a:ext cx="1371638" cy="1371772"/>
      </dsp:txXfrm>
    </dsp:sp>
    <dsp:sp modelId="{8E17508A-A1B5-45BD-BA00-97DBC2FCAE37}">
      <dsp:nvSpPr>
        <dsp:cNvPr id="0" name=""/>
        <dsp:cNvSpPr/>
      </dsp:nvSpPr>
      <dsp:spPr>
        <a:xfrm rot="2700000">
          <a:off x="2592622" y="1900305"/>
          <a:ext cx="2052502" cy="205250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AFD54E-A64F-4C5A-9AD5-16F2B6E4A302}">
      <dsp:nvSpPr>
        <dsp:cNvPr id="0" name=""/>
        <dsp:cNvSpPr/>
      </dsp:nvSpPr>
      <dsp:spPr>
        <a:xfrm>
          <a:off x="2658458" y="1966424"/>
          <a:ext cx="1920829" cy="1920625"/>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a:t>Models</a:t>
          </a:r>
        </a:p>
      </dsp:txBody>
      <dsp:txXfrm>
        <a:off x="2933053" y="2240851"/>
        <a:ext cx="1371638" cy="1371772"/>
      </dsp:txXfrm>
    </dsp:sp>
    <dsp:sp modelId="{5F392506-8E08-407C-963E-B1B14756E160}">
      <dsp:nvSpPr>
        <dsp:cNvPr id="0" name=""/>
        <dsp:cNvSpPr/>
      </dsp:nvSpPr>
      <dsp:spPr>
        <a:xfrm rot="2700000">
          <a:off x="466180" y="1900305"/>
          <a:ext cx="2052502" cy="205250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81CFD-07F0-474F-98F2-A3C15AAC2803}">
      <dsp:nvSpPr>
        <dsp:cNvPr id="0" name=""/>
        <dsp:cNvSpPr/>
      </dsp:nvSpPr>
      <dsp:spPr>
        <a:xfrm>
          <a:off x="532016" y="1966424"/>
          <a:ext cx="1920829" cy="1920625"/>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a:t>Data Preparation</a:t>
          </a:r>
        </a:p>
      </dsp:txBody>
      <dsp:txXfrm>
        <a:off x="806612" y="2240851"/>
        <a:ext cx="1371638" cy="137177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CD77D-CE16-48AE-AABC-2FC2346CC135}" type="datetimeFigureOut">
              <a:rPr lang="en-US" smtClean="0"/>
              <a:pPr/>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20C41-1589-4229-AB31-78A0D007A835}" type="slidenum">
              <a:rPr lang="en-US" smtClean="0"/>
              <a:pPr/>
              <a:t>‹#›</a:t>
            </a:fld>
            <a:endParaRPr lang="en-US"/>
          </a:p>
        </p:txBody>
      </p:sp>
    </p:spTree>
    <p:extLst>
      <p:ext uri="{BB962C8B-B14F-4D97-AF65-F5344CB8AC3E}">
        <p14:creationId xmlns:p14="http://schemas.microsoft.com/office/powerpoint/2010/main" xmlns="" val="352626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https://miro.medium.com/max/1000/1*ERwScS7k6IH3hZIJmGdHDg.png</a:t>
            </a:r>
          </a:p>
        </p:txBody>
      </p:sp>
      <p:sp>
        <p:nvSpPr>
          <p:cNvPr id="4" name="Slide Number Placeholder 3"/>
          <p:cNvSpPr>
            <a:spLocks noGrp="1"/>
          </p:cNvSpPr>
          <p:nvPr>
            <p:ph type="sldNum" sz="quarter" idx="5"/>
          </p:nvPr>
        </p:nvSpPr>
        <p:spPr/>
        <p:txBody>
          <a:bodyPr/>
          <a:lstStyle/>
          <a:p>
            <a:fld id="{2F520C41-1589-4229-AB31-78A0D007A835}" type="slidenum">
              <a:rPr lang="en-US" smtClean="0"/>
              <a:pPr/>
              <a:t>5</a:t>
            </a:fld>
            <a:endParaRPr lang="en-US"/>
          </a:p>
        </p:txBody>
      </p:sp>
    </p:spTree>
    <p:extLst>
      <p:ext uri="{BB962C8B-B14F-4D97-AF65-F5344CB8AC3E}">
        <p14:creationId xmlns:p14="http://schemas.microsoft.com/office/powerpoint/2010/main" xmlns="" val="253508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F76ED-D77A-425C-B812-C2C25C58E84D}" type="slidenum">
              <a:rPr lang="en-US" smtClean="0"/>
              <a:pPr/>
              <a:t>16</a:t>
            </a:fld>
            <a:endParaRPr lang="en-US"/>
          </a:p>
        </p:txBody>
      </p:sp>
    </p:spTree>
    <p:extLst>
      <p:ext uri="{BB962C8B-B14F-4D97-AF65-F5344CB8AC3E}">
        <p14:creationId xmlns:p14="http://schemas.microsoft.com/office/powerpoint/2010/main" xmlns="" val="421567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345051-2045-45DA-935E-2E3CA1A69ADC}"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345051-2045-45DA-935E-2E3CA1A69ADC}" type="datetimeFigureOut">
              <a:rPr lang="en-US" smtClean="0"/>
              <a:pPr/>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345051-2045-45DA-935E-2E3CA1A69ADC}"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pPr/>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pPr/>
              <a:t>4/29/2020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502.03044.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medium.com/swlh/image-captioning-using-attention-mechanism-f3d7fc96eb0e"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8A95209C-5275-4E15-8EA7-7F42980AB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xmlns="" id="{4F2ED431-E304-4FF0-9F4E-032783C9D6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B1CC3AE-87CD-415C-B2F7-22EFA9403B9C}"/>
              </a:ext>
            </a:extLst>
          </p:cNvPr>
          <p:cNvSpPr>
            <a:spLocks noGrp="1"/>
          </p:cNvSpPr>
          <p:nvPr>
            <p:ph type="ctrTitle"/>
          </p:nvPr>
        </p:nvSpPr>
        <p:spPr>
          <a:xfrm>
            <a:off x="1522476" y="1762471"/>
            <a:ext cx="9144000" cy="3063240"/>
          </a:xfrm>
        </p:spPr>
        <p:txBody>
          <a:bodyPr>
            <a:normAutofit/>
          </a:bodyPr>
          <a:lstStyle/>
          <a:p>
            <a:pPr algn="ctr"/>
            <a:r>
              <a:rPr lang="en-US" dirty="0"/>
              <a:t>Image Captioning</a:t>
            </a:r>
          </a:p>
        </p:txBody>
      </p:sp>
      <p:sp>
        <p:nvSpPr>
          <p:cNvPr id="3" name="Subtitle 2">
            <a:extLst>
              <a:ext uri="{FF2B5EF4-FFF2-40B4-BE49-F238E27FC236}">
                <a16:creationId xmlns:a16="http://schemas.microsoft.com/office/drawing/2014/main" xmlns="" id="{9F1AA50A-278D-45C3-AC03-98AE2AE86044}"/>
              </a:ext>
            </a:extLst>
          </p:cNvPr>
          <p:cNvSpPr>
            <a:spLocks noGrp="1"/>
          </p:cNvSpPr>
          <p:nvPr>
            <p:ph type="subTitle" idx="1"/>
          </p:nvPr>
        </p:nvSpPr>
        <p:spPr>
          <a:xfrm>
            <a:off x="2558796" y="4933871"/>
            <a:ext cx="8690229" cy="1227520"/>
          </a:xfrm>
        </p:spPr>
        <p:txBody>
          <a:bodyPr>
            <a:normAutofit fontScale="77500" lnSpcReduction="20000"/>
          </a:bodyPr>
          <a:lstStyle/>
          <a:p>
            <a:pPr algn="r"/>
            <a:r>
              <a:rPr lang="en-US" sz="3200" dirty="0">
                <a:solidFill>
                  <a:srgbClr val="C00000"/>
                </a:solidFill>
                <a:latin typeface="Agency FB" panose="020B0503020202020204" pitchFamily="34" charset="0"/>
              </a:rPr>
              <a:t>Deepika Kolli</a:t>
            </a:r>
          </a:p>
          <a:p>
            <a:pPr algn="r"/>
            <a:r>
              <a:rPr lang="en-US" sz="3200" dirty="0">
                <a:solidFill>
                  <a:srgbClr val="C00000"/>
                </a:solidFill>
                <a:latin typeface="Agency FB" panose="020B0503020202020204" pitchFamily="34" charset="0"/>
              </a:rPr>
              <a:t>Sruthi Reddy</a:t>
            </a:r>
          </a:p>
          <a:p>
            <a:pPr algn="r"/>
            <a:r>
              <a:rPr lang="en-US" sz="3200" dirty="0">
                <a:solidFill>
                  <a:srgbClr val="C00000"/>
                </a:solidFill>
                <a:latin typeface="Agency FB" panose="020B0503020202020204" pitchFamily="34" charset="0"/>
              </a:rPr>
              <a:t>Ankit BVS</a:t>
            </a:r>
          </a:p>
        </p:txBody>
      </p:sp>
      <p:sp>
        <p:nvSpPr>
          <p:cNvPr id="24" name="Rectangle 6">
            <a:extLst>
              <a:ext uri="{FF2B5EF4-FFF2-40B4-BE49-F238E27FC236}">
                <a16:creationId xmlns:a16="http://schemas.microsoft.com/office/drawing/2014/main" xmlns="" id="{4E87FCFB-2CCE-460D-B3DD-557C8BD1B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28007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0785" y="1600200"/>
            <a:ext cx="1158815"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Encoder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7" name="Rectangle 6"/>
          <p:cNvSpPr/>
          <p:nvPr/>
        </p:nvSpPr>
        <p:spPr>
          <a:xfrm>
            <a:off x="6324600" y="2337757"/>
            <a:ext cx="1219200" cy="1345721"/>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Full Attention</a:t>
            </a:r>
          </a:p>
          <a:p>
            <a:pPr algn="ctr"/>
            <a:r>
              <a:rPr lang="en-US" sz="1050" dirty="0">
                <a:solidFill>
                  <a:schemeClr val="tx1"/>
                </a:solidFill>
                <a:latin typeface="Arial" panose="020B0604020202020204" pitchFamily="34" charset="0"/>
                <a:cs typeface="Arial" panose="020B0604020202020204" pitchFamily="34" charset="0"/>
              </a:rPr>
              <a:t>(</a:t>
            </a:r>
            <a:r>
              <a:rPr lang="en-US" sz="1050" dirty="0" smtClean="0">
                <a:solidFill>
                  <a:schemeClr val="tx1"/>
                </a:solidFill>
                <a:latin typeface="Arial" panose="020B0604020202020204" pitchFamily="34" charset="0"/>
                <a:cs typeface="Arial" panose="020B0604020202020204" pitchFamily="34" charset="0"/>
              </a:rPr>
              <a:t>Linear(Relu))</a:t>
            </a:r>
            <a:endParaRPr lang="en-US" sz="1050" dirty="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3209026" y="2971800"/>
            <a:ext cx="1207699"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Decoder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9" name="Rectangle 8"/>
          <p:cNvSpPr/>
          <p:nvPr/>
        </p:nvSpPr>
        <p:spPr>
          <a:xfrm>
            <a:off x="8824823" y="2497347"/>
            <a:ext cx="990600"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Softmax</a:t>
            </a:r>
          </a:p>
        </p:txBody>
      </p:sp>
      <p:sp>
        <p:nvSpPr>
          <p:cNvPr id="10" name="Rectangle 9"/>
          <p:cNvSpPr/>
          <p:nvPr/>
        </p:nvSpPr>
        <p:spPr>
          <a:xfrm>
            <a:off x="8748622" y="4029974"/>
            <a:ext cx="1189007" cy="11430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Attention Weighted </a:t>
            </a:r>
            <a:r>
              <a:rPr lang="en-US" sz="1050" dirty="0" smtClean="0">
                <a:solidFill>
                  <a:schemeClr val="tx1"/>
                </a:solidFill>
                <a:latin typeface="Arial" panose="020B0604020202020204" pitchFamily="34" charset="0"/>
                <a:cs typeface="Arial" panose="020B0604020202020204" pitchFamily="34" charset="0"/>
              </a:rPr>
              <a:t>Encoding</a:t>
            </a:r>
          </a:p>
          <a:p>
            <a:pPr algn="ctr"/>
            <a:endParaRPr lang="en-US" sz="1050"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8724181" y="5681932"/>
            <a:ext cx="1295400"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Sigmoid Gate</a:t>
            </a:r>
          </a:p>
          <a:p>
            <a:pPr algn="ctr"/>
            <a:r>
              <a:rPr lang="en-US" sz="1050" b="1" dirty="0">
                <a:solidFill>
                  <a:schemeClr val="tx1"/>
                </a:solidFill>
                <a:latin typeface="Arial" panose="020B0604020202020204" pitchFamily="34" charset="0"/>
                <a:cs typeface="Arial" panose="020B0604020202020204" pitchFamily="34" charset="0"/>
              </a:rPr>
              <a:t>(Linear(Hiddens))</a:t>
            </a:r>
          </a:p>
        </p:txBody>
      </p:sp>
      <p:sp>
        <p:nvSpPr>
          <p:cNvPr id="12" name="Rectangle 11"/>
          <p:cNvSpPr/>
          <p:nvPr/>
        </p:nvSpPr>
        <p:spPr>
          <a:xfrm>
            <a:off x="5867401" y="4830792"/>
            <a:ext cx="1387414" cy="1414732"/>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New Attention Weighted Encoding</a:t>
            </a:r>
          </a:p>
        </p:txBody>
      </p:sp>
      <p:sp>
        <p:nvSpPr>
          <p:cNvPr id="13" name="Rectangle 12"/>
          <p:cNvSpPr/>
          <p:nvPr/>
        </p:nvSpPr>
        <p:spPr>
          <a:xfrm>
            <a:off x="2971800" y="4876800"/>
            <a:ext cx="1676400" cy="1371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LSTM</a:t>
            </a:r>
          </a:p>
        </p:txBody>
      </p:sp>
      <p:cxnSp>
        <p:nvCxnSpPr>
          <p:cNvPr id="20" name="Straight Arrow Connector 19"/>
          <p:cNvCxnSpPr>
            <a:stCxn id="7" idx="3"/>
            <a:endCxn id="9" idx="1"/>
          </p:cNvCxnSpPr>
          <p:nvPr/>
        </p:nvCxnSpPr>
        <p:spPr>
          <a:xfrm flipV="1">
            <a:off x="7543800" y="2992647"/>
            <a:ext cx="1281023" cy="1797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1"/>
            <a:endCxn id="13" idx="3"/>
          </p:cNvCxnSpPr>
          <p:nvPr/>
        </p:nvCxnSpPr>
        <p:spPr>
          <a:xfrm flipH="1">
            <a:off x="4648200" y="5538158"/>
            <a:ext cx="1219201" cy="2444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24000" y="2057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49" name="TextBox 48"/>
          <p:cNvSpPr txBox="1"/>
          <p:nvPr/>
        </p:nvSpPr>
        <p:spPr>
          <a:xfrm>
            <a:off x="7599871" y="2600865"/>
            <a:ext cx="1506747" cy="415498"/>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Full Attention Output</a:t>
            </a:r>
          </a:p>
        </p:txBody>
      </p:sp>
      <p:sp>
        <p:nvSpPr>
          <p:cNvPr id="50" name="TextBox 49"/>
          <p:cNvSpPr txBox="1"/>
          <p:nvPr/>
        </p:nvSpPr>
        <p:spPr>
          <a:xfrm>
            <a:off x="5696310" y="1807235"/>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Combined Output</a:t>
            </a:r>
          </a:p>
        </p:txBody>
      </p:sp>
      <p:sp>
        <p:nvSpPr>
          <p:cNvPr id="51" name="TextBox 50"/>
          <p:cNvSpPr txBox="1"/>
          <p:nvPr/>
        </p:nvSpPr>
        <p:spPr>
          <a:xfrm>
            <a:off x="9857117" y="2675627"/>
            <a:ext cx="133997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Softmax Output</a:t>
            </a:r>
          </a:p>
        </p:txBody>
      </p:sp>
      <p:sp>
        <p:nvSpPr>
          <p:cNvPr id="53" name="TextBox 52"/>
          <p:cNvSpPr txBox="1"/>
          <p:nvPr/>
        </p:nvSpPr>
        <p:spPr>
          <a:xfrm>
            <a:off x="7397151" y="4234133"/>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Attention wt. values</a:t>
            </a:r>
          </a:p>
        </p:txBody>
      </p:sp>
      <p:sp>
        <p:nvSpPr>
          <p:cNvPr id="55" name="TextBox 54"/>
          <p:cNvSpPr txBox="1"/>
          <p:nvPr/>
        </p:nvSpPr>
        <p:spPr>
          <a:xfrm>
            <a:off x="4639573" y="5099649"/>
            <a:ext cx="1447800" cy="33855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Attention Output </a:t>
            </a:r>
            <a:r>
              <a:rPr lang="en-US" sz="800" b="1" dirty="0" smtClean="0">
                <a:latin typeface="Arial" panose="020B0604020202020204" pitchFamily="34" charset="0"/>
                <a:cs typeface="Arial" panose="020B0604020202020204" pitchFamily="34" charset="0"/>
              </a:rPr>
              <a:t>+ </a:t>
            </a:r>
            <a:r>
              <a:rPr lang="en-US" sz="800" b="1" dirty="0">
                <a:latin typeface="Arial" panose="020B0604020202020204" pitchFamily="34" charset="0"/>
                <a:cs typeface="Arial" panose="020B0604020202020204" pitchFamily="34" charset="0"/>
              </a:rPr>
              <a:t>Hiddens + States </a:t>
            </a:r>
          </a:p>
        </p:txBody>
      </p:sp>
      <p:sp>
        <p:nvSpPr>
          <p:cNvPr id="64" name="TextBox 63"/>
          <p:cNvSpPr txBox="1"/>
          <p:nvPr/>
        </p:nvSpPr>
        <p:spPr>
          <a:xfrm>
            <a:off x="3851694" y="4343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sp>
        <p:nvSpPr>
          <p:cNvPr id="75" name="TextBox 74"/>
          <p:cNvSpPr txBox="1"/>
          <p:nvPr/>
        </p:nvSpPr>
        <p:spPr>
          <a:xfrm>
            <a:off x="1524000" y="17526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77" name="TextBox 76"/>
          <p:cNvSpPr txBox="1"/>
          <p:nvPr/>
        </p:nvSpPr>
        <p:spPr>
          <a:xfrm>
            <a:off x="2393831" y="4645325"/>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
        <p:nvSpPr>
          <p:cNvPr id="78" name="TextBox 77"/>
          <p:cNvSpPr txBox="1"/>
          <p:nvPr/>
        </p:nvSpPr>
        <p:spPr>
          <a:xfrm>
            <a:off x="5727941" y="2009957"/>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512)</a:t>
            </a:r>
          </a:p>
        </p:txBody>
      </p:sp>
      <p:sp>
        <p:nvSpPr>
          <p:cNvPr id="79" name="TextBox 78"/>
          <p:cNvSpPr txBox="1"/>
          <p:nvPr/>
        </p:nvSpPr>
        <p:spPr>
          <a:xfrm>
            <a:off x="7627189" y="3055190"/>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0" name="TextBox 79"/>
          <p:cNvSpPr txBox="1"/>
          <p:nvPr/>
        </p:nvSpPr>
        <p:spPr>
          <a:xfrm>
            <a:off x="9913189" y="3046563"/>
            <a:ext cx="611037"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1" name="TextBox 80"/>
          <p:cNvSpPr txBox="1"/>
          <p:nvPr/>
        </p:nvSpPr>
        <p:spPr>
          <a:xfrm>
            <a:off x="7415842" y="4497239"/>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89" name="Straight Arrow Connector 88"/>
          <p:cNvCxnSpPr/>
          <p:nvPr/>
        </p:nvCxnSpPr>
        <p:spPr>
          <a:xfrm>
            <a:off x="2590800" y="2057400"/>
            <a:ext cx="6858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608389" y="2020019"/>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
            </a:r>
          </a:p>
        </p:txBody>
      </p:sp>
      <p:cxnSp>
        <p:nvCxnSpPr>
          <p:cNvPr id="102" name="Shape 101"/>
          <p:cNvCxnSpPr>
            <a:stCxn id="13" idx="2"/>
          </p:cNvCxnSpPr>
          <p:nvPr/>
        </p:nvCxnSpPr>
        <p:spPr>
          <a:xfrm rot="16200000" flipH="1">
            <a:off x="6150634" y="3907766"/>
            <a:ext cx="230038" cy="491130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191000" y="6581002"/>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sp>
        <p:nvSpPr>
          <p:cNvPr id="107" name="TextBox 106"/>
          <p:cNvSpPr txBox="1"/>
          <p:nvPr/>
        </p:nvSpPr>
        <p:spPr>
          <a:xfrm>
            <a:off x="10954108" y="4132053"/>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108" name="TextBox 107"/>
          <p:cNvSpPr txBox="1"/>
          <p:nvPr/>
        </p:nvSpPr>
        <p:spPr>
          <a:xfrm>
            <a:off x="10985740" y="4610820"/>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109" name="TextBox 108"/>
          <p:cNvSpPr txBox="1"/>
          <p:nvPr/>
        </p:nvSpPr>
        <p:spPr>
          <a:xfrm>
            <a:off x="7277819" y="5195979"/>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sp>
        <p:nvSpPr>
          <p:cNvPr id="110" name="TextBox 109"/>
          <p:cNvSpPr txBox="1"/>
          <p:nvPr/>
        </p:nvSpPr>
        <p:spPr>
          <a:xfrm>
            <a:off x="4724400" y="56388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112" name="Straight Arrow Connector 111"/>
          <p:cNvCxnSpPr>
            <a:stCxn id="13" idx="1"/>
            <a:endCxn id="111" idx="3"/>
          </p:cNvCxnSpPr>
          <p:nvPr/>
        </p:nvCxnSpPr>
        <p:spPr>
          <a:xfrm flipH="1">
            <a:off x="2084718" y="5562600"/>
            <a:ext cx="887082" cy="15097"/>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103408" y="5602858"/>
            <a:ext cx="1447800" cy="415498"/>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Hidden state</a:t>
            </a:r>
          </a:p>
          <a:p>
            <a:r>
              <a:rPr lang="en-US" sz="1050" b="1" dirty="0" smtClean="0">
                <a:latin typeface="Arial" panose="020B0604020202020204" pitchFamily="34" charset="0"/>
                <a:cs typeface="Arial" panose="020B0604020202020204" pitchFamily="34" charset="0"/>
              </a:rPr>
              <a:t>     values</a:t>
            </a:r>
            <a:endParaRPr lang="en-US" sz="1050" b="1" dirty="0">
              <a:latin typeface="Arial" panose="020B0604020202020204" pitchFamily="34" charset="0"/>
              <a:cs typeface="Arial" panose="020B0604020202020204" pitchFamily="34" charset="0"/>
            </a:endParaRPr>
          </a:p>
        </p:txBody>
      </p:sp>
      <p:sp>
        <p:nvSpPr>
          <p:cNvPr id="114" name="TextBox 113"/>
          <p:cNvSpPr txBox="1"/>
          <p:nvPr/>
        </p:nvSpPr>
        <p:spPr>
          <a:xfrm>
            <a:off x="188344" y="5285118"/>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7708)</a:t>
            </a:r>
          </a:p>
        </p:txBody>
      </p:sp>
      <p:sp>
        <p:nvSpPr>
          <p:cNvPr id="46" name="Oval 45"/>
          <p:cNvSpPr/>
          <p:nvPr/>
        </p:nvSpPr>
        <p:spPr>
          <a:xfrm>
            <a:off x="5486400" y="2665561"/>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56" name="Shape 55"/>
          <p:cNvCxnSpPr>
            <a:stCxn id="8" idx="3"/>
            <a:endCxn id="46" idx="4"/>
          </p:cNvCxnSpPr>
          <p:nvPr/>
        </p:nvCxnSpPr>
        <p:spPr>
          <a:xfrm flipV="1">
            <a:off x="4416725" y="3045124"/>
            <a:ext cx="1233577" cy="42197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hape 57"/>
          <p:cNvCxnSpPr>
            <a:stCxn id="4" idx="3"/>
            <a:endCxn id="46" idx="0"/>
          </p:cNvCxnSpPr>
          <p:nvPr/>
        </p:nvCxnSpPr>
        <p:spPr>
          <a:xfrm>
            <a:off x="4419600" y="2133600"/>
            <a:ext cx="1230702" cy="531961"/>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3" idx="0"/>
            <a:endCxn id="8" idx="2"/>
          </p:cNvCxnSpPr>
          <p:nvPr/>
        </p:nvCxnSpPr>
        <p:spPr>
          <a:xfrm flipV="1">
            <a:off x="3810000" y="3962400"/>
            <a:ext cx="2876" cy="91440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6" idx="6"/>
          </p:cNvCxnSpPr>
          <p:nvPr/>
        </p:nvCxnSpPr>
        <p:spPr>
          <a:xfrm>
            <a:off x="5814204" y="2855343"/>
            <a:ext cx="517585"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8011064" y="5285117"/>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115" name="Shape 114"/>
          <p:cNvCxnSpPr>
            <a:stCxn id="10" idx="1"/>
            <a:endCxn id="105" idx="0"/>
          </p:cNvCxnSpPr>
          <p:nvPr/>
        </p:nvCxnSpPr>
        <p:spPr>
          <a:xfrm rot="10800000" flipV="1">
            <a:off x="8174966" y="4601473"/>
            <a:ext cx="573656" cy="683643"/>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Shape 116"/>
          <p:cNvCxnSpPr>
            <a:stCxn id="11" idx="1"/>
            <a:endCxn id="105" idx="4"/>
          </p:cNvCxnSpPr>
          <p:nvPr/>
        </p:nvCxnSpPr>
        <p:spPr>
          <a:xfrm rot="10800000">
            <a:off x="8174967" y="5664680"/>
            <a:ext cx="549215" cy="550652"/>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5" idx="2"/>
          </p:cNvCxnSpPr>
          <p:nvPr/>
        </p:nvCxnSpPr>
        <p:spPr>
          <a:xfrm flipH="1">
            <a:off x="7237562" y="5474899"/>
            <a:ext cx="773502" cy="2875"/>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10604738" y="4330459"/>
            <a:ext cx="385315" cy="399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90" name="Shape 89"/>
          <p:cNvCxnSpPr>
            <a:stCxn id="9" idx="3"/>
            <a:endCxn id="87" idx="0"/>
          </p:cNvCxnSpPr>
          <p:nvPr/>
        </p:nvCxnSpPr>
        <p:spPr>
          <a:xfrm>
            <a:off x="9815423" y="2992647"/>
            <a:ext cx="981973" cy="1337812"/>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11007306" y="4502989"/>
            <a:ext cx="948905"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7" idx="2"/>
          </p:cNvCxnSpPr>
          <p:nvPr/>
        </p:nvCxnSpPr>
        <p:spPr>
          <a:xfrm flipH="1">
            <a:off x="9946257" y="4530306"/>
            <a:ext cx="658481" cy="7188"/>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77019" y="5082397"/>
            <a:ext cx="1207699"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smtClean="0">
                <a:solidFill>
                  <a:schemeClr val="tx1"/>
                </a:solidFill>
                <a:latin typeface="Arial" panose="020B0604020202020204" pitchFamily="34" charset="0"/>
                <a:cs typeface="Arial" panose="020B0604020202020204" pitchFamily="34" charset="0"/>
              </a:rPr>
              <a:t>Predictions</a:t>
            </a:r>
            <a:endParaRPr lang="en-US" sz="1050" dirty="0">
              <a:solidFill>
                <a:schemeClr val="tx1"/>
              </a:solidFill>
              <a:latin typeface="Arial" panose="020B0604020202020204" pitchFamily="34" charset="0"/>
              <a:cs typeface="Arial" panose="020B0604020202020204" pitchFamily="34" charset="0"/>
            </a:endParaRPr>
          </a:p>
          <a:p>
            <a:pPr algn="ctr"/>
            <a:r>
              <a:rPr lang="en-US" sz="1050" dirty="0">
                <a:solidFill>
                  <a:schemeClr val="tx1"/>
                </a:solidFill>
                <a:latin typeface="Arial" panose="020B0604020202020204" pitchFamily="34" charset="0"/>
                <a:cs typeface="Arial" panose="020B0604020202020204" pitchFamily="34" charset="0"/>
              </a:rPr>
              <a:t>(Linear)</a:t>
            </a:r>
          </a:p>
        </p:txBody>
      </p:sp>
      <p:cxnSp>
        <p:nvCxnSpPr>
          <p:cNvPr id="119" name="Straight Arrow Connector 118"/>
          <p:cNvCxnSpPr>
            <a:stCxn id="111" idx="1"/>
          </p:cNvCxnSpPr>
          <p:nvPr/>
        </p:nvCxnSpPr>
        <p:spPr>
          <a:xfrm flipH="1">
            <a:off x="146649" y="5577697"/>
            <a:ext cx="730370" cy="3594"/>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0" y="4771847"/>
            <a:ext cx="1447800" cy="415498"/>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Predicted Caption Vectors</a:t>
            </a:r>
            <a:endParaRPr lang="en-US" sz="1050" b="1" dirty="0">
              <a:latin typeface="Arial" panose="020B0604020202020204" pitchFamily="34" charset="0"/>
              <a:cs typeface="Arial" panose="020B0604020202020204" pitchFamily="34" charset="0"/>
            </a:endParaRPr>
          </a:p>
        </p:txBody>
      </p:sp>
      <p:cxnSp>
        <p:nvCxnSpPr>
          <p:cNvPr id="139" name="Straight Connector 138"/>
          <p:cNvCxnSpPr/>
          <p:nvPr/>
        </p:nvCxnSpPr>
        <p:spPr>
          <a:xfrm flipH="1" flipV="1">
            <a:off x="2441275" y="5201728"/>
            <a:ext cx="526214" cy="86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432649" y="4606506"/>
            <a:ext cx="0" cy="603849"/>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441275" y="4623758"/>
            <a:ext cx="75912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3200400" y="4615132"/>
            <a:ext cx="0" cy="28467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1450675" y="4676956"/>
            <a:ext cx="1447800" cy="253916"/>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S</a:t>
            </a:r>
            <a:r>
              <a:rPr lang="en-US" sz="1050" b="1" dirty="0" smtClean="0">
                <a:latin typeface="Arial" panose="020B0604020202020204" pitchFamily="34" charset="0"/>
                <a:cs typeface="Arial" panose="020B0604020202020204" pitchFamily="34" charset="0"/>
              </a:rPr>
              <a:t>tates </a:t>
            </a:r>
            <a:r>
              <a:rPr lang="en-US" sz="1050" b="1" dirty="0">
                <a:latin typeface="Arial" panose="020B0604020202020204" pitchFamily="34" charset="0"/>
                <a:cs typeface="Arial" panose="020B0604020202020204" pitchFamily="34" charset="0"/>
              </a:rPr>
              <a:t>values</a:t>
            </a:r>
          </a:p>
        </p:txBody>
      </p:sp>
      <p:sp>
        <p:nvSpPr>
          <p:cNvPr id="158" name="TextBox 157"/>
          <p:cNvSpPr txBox="1"/>
          <p:nvPr/>
        </p:nvSpPr>
        <p:spPr>
          <a:xfrm>
            <a:off x="3848820" y="4185250"/>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
        <p:nvSpPr>
          <p:cNvPr id="160" name="TextBox 159"/>
          <p:cNvSpPr txBox="1"/>
          <p:nvPr/>
        </p:nvSpPr>
        <p:spPr>
          <a:xfrm>
            <a:off x="5668993" y="6604084"/>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Code Flow</a:t>
            </a:r>
          </a:p>
        </p:txBody>
      </p:sp>
      <p:sp>
        <p:nvSpPr>
          <p:cNvPr id="3" name="Content Placeholder 2"/>
          <p:cNvSpPr>
            <a:spLocks noGrp="1"/>
          </p:cNvSpPr>
          <p:nvPr>
            <p:ph idx="1"/>
          </p:nvPr>
        </p:nvSpPr>
        <p:spPr/>
        <p:txBody>
          <a:bodyPr>
            <a:normAutofit/>
          </a:bodyPr>
          <a:lstStyle/>
          <a:p>
            <a:r>
              <a:rPr lang="en-US" sz="2400" b="1" dirty="0"/>
              <a:t>Based on the maximum caption length we are using Attention Mechanism.</a:t>
            </a:r>
          </a:p>
          <a:p>
            <a:r>
              <a:rPr lang="en-US" sz="2400" b="1" dirty="0"/>
              <a:t>Attention Inputs :</a:t>
            </a:r>
          </a:p>
          <a:p>
            <a:pPr lvl="1"/>
            <a:r>
              <a:rPr lang="en-US" sz="2000" b="1" dirty="0"/>
              <a:t> Encoder output        (B * 1 * 2048)</a:t>
            </a:r>
          </a:p>
          <a:p>
            <a:pPr lvl="1"/>
            <a:r>
              <a:rPr lang="en-US" sz="2000" b="1" dirty="0"/>
              <a:t> Hidden state values (B * 512)</a:t>
            </a:r>
          </a:p>
          <a:p>
            <a:endParaRPr lang="en-US" sz="2400" dirty="0"/>
          </a:p>
          <a:p>
            <a:endParaRPr lang="en-US" sz="2400" dirty="0"/>
          </a:p>
        </p:txBody>
      </p:sp>
      <p:pic>
        <p:nvPicPr>
          <p:cNvPr id="2051" name="Picture 3"/>
          <p:cNvPicPr>
            <a:picLocks noChangeAspect="1" noChangeArrowheads="1"/>
          </p:cNvPicPr>
          <p:nvPr/>
        </p:nvPicPr>
        <p:blipFill>
          <a:blip r:embed="rId2" cstate="print"/>
          <a:srcRect/>
          <a:stretch>
            <a:fillRect/>
          </a:stretch>
        </p:blipFill>
        <p:spPr bwMode="auto">
          <a:xfrm>
            <a:off x="2362200" y="3886201"/>
            <a:ext cx="7677150" cy="18002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Code Flow</a:t>
            </a:r>
          </a:p>
        </p:txBody>
      </p:sp>
      <p:sp>
        <p:nvSpPr>
          <p:cNvPr id="3" name="Content Placeholder 2"/>
          <p:cNvSpPr>
            <a:spLocks noGrp="1"/>
          </p:cNvSpPr>
          <p:nvPr>
            <p:ph idx="1"/>
          </p:nvPr>
        </p:nvSpPr>
        <p:spPr/>
        <p:txBody>
          <a:bodyPr>
            <a:normAutofit/>
          </a:bodyPr>
          <a:lstStyle/>
          <a:p>
            <a:r>
              <a:rPr lang="en-US" sz="1800" b="1" dirty="0"/>
              <a:t>Encoder Output is passed to Linear function to get the Encoder hidden State values</a:t>
            </a:r>
          </a:p>
          <a:p>
            <a:r>
              <a:rPr lang="en-US" sz="1800" b="1" dirty="0"/>
              <a:t>Decoder Output is passed to Linear function to get Decoder hidden states.</a:t>
            </a:r>
          </a:p>
          <a:p>
            <a:r>
              <a:rPr lang="en-US" sz="1800" b="1" dirty="0"/>
              <a:t>Scores are calculated based on the above values. High scores are given for the feature section on which we want to focus.</a:t>
            </a:r>
          </a:p>
          <a:p>
            <a:r>
              <a:rPr lang="en-US" sz="1800" b="1" dirty="0"/>
              <a:t>We are finding the probabilities of these scores using Softmax activation function.</a:t>
            </a:r>
          </a:p>
          <a:p>
            <a:r>
              <a:rPr lang="en-US" sz="1800" b="1" dirty="0"/>
              <a:t>We are calculated context vector by multiplying encoder output values and </a:t>
            </a:r>
            <a:r>
              <a:rPr lang="en-US" sz="1800" b="1" dirty="0" err="1"/>
              <a:t>softmax</a:t>
            </a:r>
            <a:r>
              <a:rPr lang="en-US" sz="1800" b="1" dirty="0"/>
              <a:t> output. High </a:t>
            </a:r>
            <a:r>
              <a:rPr lang="en-US" sz="1800" b="1" dirty="0" err="1"/>
              <a:t>weightage</a:t>
            </a:r>
            <a:r>
              <a:rPr lang="en-US" sz="1800" b="1" dirty="0"/>
              <a:t> is given to the part we want to focus on.</a:t>
            </a:r>
          </a:p>
        </p:txBody>
      </p:sp>
      <p:pic>
        <p:nvPicPr>
          <p:cNvPr id="3074" name="Picture 2"/>
          <p:cNvPicPr>
            <a:picLocks noChangeAspect="1" noChangeArrowheads="1"/>
          </p:cNvPicPr>
          <p:nvPr/>
        </p:nvPicPr>
        <p:blipFill>
          <a:blip r:embed="rId2" cstate="print"/>
          <a:srcRect/>
          <a:stretch>
            <a:fillRect/>
          </a:stretch>
        </p:blipFill>
        <p:spPr bwMode="auto">
          <a:xfrm>
            <a:off x="2590800" y="4114800"/>
            <a:ext cx="6781800" cy="27432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Code Flow</a:t>
            </a:r>
          </a:p>
        </p:txBody>
      </p:sp>
      <p:sp>
        <p:nvSpPr>
          <p:cNvPr id="3" name="Content Placeholder 2"/>
          <p:cNvSpPr>
            <a:spLocks noGrp="1"/>
          </p:cNvSpPr>
          <p:nvPr>
            <p:ph idx="1"/>
          </p:nvPr>
        </p:nvSpPr>
        <p:spPr/>
        <p:txBody>
          <a:bodyPr>
            <a:normAutofit/>
          </a:bodyPr>
          <a:lstStyle/>
          <a:p>
            <a:r>
              <a:rPr lang="en-US" sz="2000" b="1" dirty="0"/>
              <a:t>We are using a sigmoid gate here to apply deeper attention to the image section. The hidden state values which we obtain from the LSTM are passed to gate to have deeper attention on the image features where we want to focus on.</a:t>
            </a:r>
          </a:p>
          <a:p>
            <a:r>
              <a:rPr lang="en-US" sz="2000" b="1" dirty="0"/>
              <a:t>New attention weighted encoding values are obtained from it which is passed to LSTM.</a:t>
            </a:r>
          </a:p>
          <a:p>
            <a:r>
              <a:rPr lang="en-US" sz="2000" b="1" dirty="0"/>
              <a:t>The hidden state values are passed to a Fully connected layer to obtain our predicted captions</a:t>
            </a:r>
          </a:p>
        </p:txBody>
      </p:sp>
      <p:pic>
        <p:nvPicPr>
          <p:cNvPr id="4098" name="Picture 2"/>
          <p:cNvPicPr>
            <a:picLocks noChangeAspect="1" noChangeArrowheads="1"/>
          </p:cNvPicPr>
          <p:nvPr/>
        </p:nvPicPr>
        <p:blipFill>
          <a:blip r:embed="rId2" cstate="print"/>
          <a:srcRect/>
          <a:stretch>
            <a:fillRect/>
          </a:stretch>
        </p:blipFill>
        <p:spPr bwMode="auto">
          <a:xfrm>
            <a:off x="1731146" y="3794464"/>
            <a:ext cx="8572500" cy="1981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205191-13F7-4047-BC86-7440761C9158}"/>
              </a:ext>
            </a:extLst>
          </p:cNvPr>
          <p:cNvSpPr>
            <a:spLocks noGrp="1"/>
          </p:cNvSpPr>
          <p:nvPr>
            <p:ph type="title"/>
          </p:nvPr>
        </p:nvSpPr>
        <p:spPr/>
        <p:txBody>
          <a:bodyPr>
            <a:normAutofit/>
          </a:bodyPr>
          <a:lstStyle/>
          <a:p>
            <a:r>
              <a:rPr lang="en-US" b="1" dirty="0"/>
              <a:t>How does Attention work for image?</a:t>
            </a:r>
            <a:endParaRPr lang="en-US" dirty="0"/>
          </a:p>
        </p:txBody>
      </p:sp>
      <p:pic>
        <p:nvPicPr>
          <p:cNvPr id="4" name="Content Placeholder 3">
            <a:extLst>
              <a:ext uri="{FF2B5EF4-FFF2-40B4-BE49-F238E27FC236}">
                <a16:creationId xmlns:a16="http://schemas.microsoft.com/office/drawing/2014/main" xmlns="" id="{01CF89BB-F8EF-4F5D-9471-DB202F64FE0A}"/>
              </a:ext>
            </a:extLst>
          </p:cNvPr>
          <p:cNvPicPr>
            <a:picLocks noGrp="1" noChangeAspect="1"/>
          </p:cNvPicPr>
          <p:nvPr>
            <p:ph idx="1"/>
          </p:nvPr>
        </p:nvPicPr>
        <p:blipFill rotWithShape="1">
          <a:blip r:embed="rId2" cstate="print"/>
          <a:srcRect l="26819" t="49384" r="24552" b="34267"/>
          <a:stretch/>
        </p:blipFill>
        <p:spPr>
          <a:xfrm>
            <a:off x="266700" y="2357437"/>
            <a:ext cx="12075090" cy="2595563"/>
          </a:xfrm>
          <a:prstGeom prst="rect">
            <a:avLst/>
          </a:prstGeom>
        </p:spPr>
      </p:pic>
      <p:sp>
        <p:nvSpPr>
          <p:cNvPr id="5" name="Rectangle 4">
            <a:extLst>
              <a:ext uri="{FF2B5EF4-FFF2-40B4-BE49-F238E27FC236}">
                <a16:creationId xmlns:a16="http://schemas.microsoft.com/office/drawing/2014/main" xmlns="" id="{A231A301-DCC8-4952-A365-3F8502CFE259}"/>
              </a:ext>
            </a:extLst>
          </p:cNvPr>
          <p:cNvSpPr/>
          <p:nvPr/>
        </p:nvSpPr>
        <p:spPr>
          <a:xfrm>
            <a:off x="2796466" y="5943601"/>
            <a:ext cx="8709734" cy="338554"/>
          </a:xfrm>
          <a:prstGeom prst="rect">
            <a:avLst/>
          </a:prstGeom>
        </p:spPr>
        <p:txBody>
          <a:bodyPr wrap="square">
            <a:spAutoFit/>
          </a:bodyPr>
          <a:lstStyle/>
          <a:p>
            <a:r>
              <a:rPr lang="en-US" sz="1600" dirty="0"/>
              <a:t> </a:t>
            </a:r>
            <a:r>
              <a:rPr lang="en-US" sz="1000" dirty="0">
                <a:hlinkClick r:id="rId3"/>
              </a:rPr>
              <a:t>https://arxiv.org/pdf/1502.03044.pdf</a:t>
            </a:r>
            <a:endParaRPr lang="en-US" sz="1000" dirty="0"/>
          </a:p>
        </p:txBody>
      </p:sp>
    </p:spTree>
    <p:extLst>
      <p:ext uri="{BB962C8B-B14F-4D97-AF65-F5344CB8AC3E}">
        <p14:creationId xmlns:p14="http://schemas.microsoft.com/office/powerpoint/2010/main" xmlns="" val="180930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9F3E12-6E3D-493A-823F-FCD81453D160}"/>
              </a:ext>
            </a:extLst>
          </p:cNvPr>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xmlns="" id="{CCB40619-7C9C-44C9-97F0-B6E4B6D56BB1}"/>
              </a:ext>
            </a:extLst>
          </p:cNvPr>
          <p:cNvGraphicFramePr>
            <a:graphicFrameLocks noGrp="1"/>
          </p:cNvGraphicFramePr>
          <p:nvPr>
            <p:ph idx="1"/>
            <p:extLst>
              <p:ext uri="{D42A27DB-BD31-4B8C-83A1-F6EECF244321}">
                <p14:modId xmlns:p14="http://schemas.microsoft.com/office/powerpoint/2010/main" xmlns="" val="3940432070"/>
              </p:ext>
            </p:extLst>
          </p:nvPr>
        </p:nvGraphicFramePr>
        <p:xfrm>
          <a:off x="341865" y="2583115"/>
          <a:ext cx="5094357" cy="2844438"/>
        </p:xfrm>
        <a:graphic>
          <a:graphicData uri="http://schemas.openxmlformats.org/drawingml/2006/table">
            <a:tbl>
              <a:tblPr>
                <a:tableStyleId>{5C22544A-7EE6-4342-B048-85BDC9FD1C3A}</a:tableStyleId>
              </a:tblPr>
              <a:tblGrid>
                <a:gridCol w="1023047">
                  <a:extLst>
                    <a:ext uri="{9D8B030D-6E8A-4147-A177-3AD203B41FA5}">
                      <a16:colId xmlns:a16="http://schemas.microsoft.com/office/drawing/2014/main" xmlns="" val="795767550"/>
                    </a:ext>
                  </a:extLst>
                </a:gridCol>
                <a:gridCol w="2213122">
                  <a:extLst>
                    <a:ext uri="{9D8B030D-6E8A-4147-A177-3AD203B41FA5}">
                      <a16:colId xmlns:a16="http://schemas.microsoft.com/office/drawing/2014/main" xmlns="" val="3791420517"/>
                    </a:ext>
                  </a:extLst>
                </a:gridCol>
                <a:gridCol w="1858188">
                  <a:extLst>
                    <a:ext uri="{9D8B030D-6E8A-4147-A177-3AD203B41FA5}">
                      <a16:colId xmlns:a16="http://schemas.microsoft.com/office/drawing/2014/main" xmlns="" val="3798933803"/>
                    </a:ext>
                  </a:extLst>
                </a:gridCol>
              </a:tblGrid>
              <a:tr h="264834">
                <a:tc>
                  <a:txBody>
                    <a:bodyPr/>
                    <a:lstStyle/>
                    <a:p>
                      <a:pPr algn="ctr" fontAlgn="ct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Without Attention</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2142708079"/>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Epoch</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Train </a:t>
                      </a:r>
                      <a:r>
                        <a:rPr lang="en-US" sz="1600" b="1" u="none" strike="noStrike" dirty="0" err="1">
                          <a:solidFill>
                            <a:schemeClr val="tx1"/>
                          </a:solidFill>
                          <a:effectLst/>
                          <a:latin typeface="Arial" panose="020B0604020202020204" pitchFamily="34" charset="0"/>
                          <a:cs typeface="Arial" panose="020B0604020202020204" pitchFamily="34" charset="0"/>
                        </a:rPr>
                        <a:t>Avg_loss</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Validation Avg_loss</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2222792849"/>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0</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8.763296</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8.107386</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2435537146"/>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1</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3.67889</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3.55854</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3631313533"/>
                  </a:ext>
                </a:extLst>
              </a:tr>
              <a:tr h="264834">
                <a:tc>
                  <a:txBody>
                    <a:bodyPr/>
                    <a:lstStyle/>
                    <a:p>
                      <a:pPr algn="ctr" fontAlgn="ct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979695795"/>
                  </a:ext>
                </a:extLst>
              </a:tr>
              <a:tr h="264834">
                <a:tc>
                  <a:txBody>
                    <a:bodyPr/>
                    <a:lstStyle/>
                    <a:p>
                      <a:pPr algn="ctr" fontAlgn="ct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With Attention</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1051171047"/>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Epoch</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Train Avg_loss</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Validation Avg_loss</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3595102888"/>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0</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    7.967365</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8.053673</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3884929984"/>
                  </a:ext>
                </a:extLst>
              </a:tr>
              <a:tr h="264834">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1</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a:solidFill>
                            <a:schemeClr val="tx1"/>
                          </a:solidFill>
                          <a:effectLst/>
                          <a:latin typeface="Arial" panose="020B0604020202020204" pitchFamily="34" charset="0"/>
                          <a:cs typeface="Arial" panose="020B0604020202020204" pitchFamily="34" charset="0"/>
                        </a:rPr>
                        <a:t>      3.034889  </a:t>
                      </a:r>
                      <a:endParaRPr lang="en-US" sz="1600" b="1" i="0" u="none" strike="noStrike">
                        <a:solidFill>
                          <a:schemeClr val="tx1"/>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600" b="1" u="none" strike="noStrike" dirty="0">
                          <a:solidFill>
                            <a:schemeClr val="tx1"/>
                          </a:solidFill>
                          <a:effectLst/>
                          <a:latin typeface="Arial" panose="020B0604020202020204" pitchFamily="34" charset="0"/>
                          <a:cs typeface="Arial" panose="020B0604020202020204" pitchFamily="34" charset="0"/>
                        </a:rPr>
                        <a:t>2.977458</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xmlns="" val="910037143"/>
                  </a:ext>
                </a:extLst>
              </a:tr>
            </a:tbl>
          </a:graphicData>
        </a:graphic>
      </p:graphicFrame>
      <p:pic>
        <p:nvPicPr>
          <p:cNvPr id="6" name="Content Placeholder 3">
            <a:extLst>
              <a:ext uri="{FF2B5EF4-FFF2-40B4-BE49-F238E27FC236}">
                <a16:creationId xmlns:a16="http://schemas.microsoft.com/office/drawing/2014/main" xmlns="" id="{6C9E8D61-D887-4497-BF07-9CD96AAB3B2C}"/>
              </a:ext>
            </a:extLst>
          </p:cNvPr>
          <p:cNvPicPr>
            <a:picLocks noChangeAspect="1"/>
          </p:cNvPicPr>
          <p:nvPr/>
        </p:nvPicPr>
        <p:blipFill rotWithShape="1">
          <a:blip r:embed="rId2" cstate="print"/>
          <a:srcRect l="24804" t="36565" r="35764" b="22396"/>
          <a:stretch/>
        </p:blipFill>
        <p:spPr>
          <a:xfrm>
            <a:off x="6560951" y="1922346"/>
            <a:ext cx="4101437" cy="2401080"/>
          </a:xfrm>
          <a:prstGeom prst="rect">
            <a:avLst/>
          </a:prstGeom>
        </p:spPr>
      </p:pic>
      <p:pic>
        <p:nvPicPr>
          <p:cNvPr id="7" name="Picture 6">
            <a:extLst>
              <a:ext uri="{FF2B5EF4-FFF2-40B4-BE49-F238E27FC236}">
                <a16:creationId xmlns:a16="http://schemas.microsoft.com/office/drawing/2014/main" xmlns="" id="{48C17D2D-A918-4326-9BC4-36834585D72E}"/>
              </a:ext>
            </a:extLst>
          </p:cNvPr>
          <p:cNvPicPr>
            <a:picLocks noChangeAspect="1"/>
          </p:cNvPicPr>
          <p:nvPr/>
        </p:nvPicPr>
        <p:blipFill rotWithShape="1">
          <a:blip r:embed="rId3" cstate="print"/>
          <a:srcRect l="24610" t="42501" r="36328" b="14999"/>
          <a:stretch/>
        </p:blipFill>
        <p:spPr>
          <a:xfrm>
            <a:off x="6560951" y="4456920"/>
            <a:ext cx="4248094" cy="2401080"/>
          </a:xfrm>
          <a:prstGeom prst="rect">
            <a:avLst/>
          </a:prstGeom>
        </p:spPr>
      </p:pic>
    </p:spTree>
    <p:extLst>
      <p:ext uri="{BB962C8B-B14F-4D97-AF65-F5344CB8AC3E}">
        <p14:creationId xmlns:p14="http://schemas.microsoft.com/office/powerpoint/2010/main" xmlns="" val="1360053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3D90CE-3A4D-491C-924A-106530B9488C}"/>
              </a:ext>
            </a:extLst>
          </p:cNvPr>
          <p:cNvSpPr>
            <a:spLocks noGrp="1"/>
          </p:cNvSpPr>
          <p:nvPr>
            <p:ph type="title"/>
          </p:nvPr>
        </p:nvSpPr>
        <p:spPr/>
        <p:txBody>
          <a:bodyPr>
            <a:noAutofit/>
          </a:bodyPr>
          <a:lstStyle/>
          <a:p>
            <a:r>
              <a:rPr lang="en-US" sz="3600" dirty="0"/>
              <a:t>Evaluation Metric</a:t>
            </a:r>
          </a:p>
        </p:txBody>
      </p:sp>
      <p:sp>
        <p:nvSpPr>
          <p:cNvPr id="3" name="Content Placeholder 2">
            <a:extLst>
              <a:ext uri="{FF2B5EF4-FFF2-40B4-BE49-F238E27FC236}">
                <a16:creationId xmlns:a16="http://schemas.microsoft.com/office/drawing/2014/main" xmlns="" id="{E62F16AC-F8CB-4DEC-A77E-036E486FBDC4}"/>
              </a:ext>
            </a:extLst>
          </p:cNvPr>
          <p:cNvSpPr>
            <a:spLocks noGrp="1"/>
          </p:cNvSpPr>
          <p:nvPr>
            <p:ph idx="1"/>
          </p:nvPr>
        </p:nvSpPr>
        <p:spPr>
          <a:xfrm>
            <a:off x="838200" y="1929383"/>
            <a:ext cx="10515600" cy="4670199"/>
          </a:xfrm>
        </p:spPr>
        <p:txBody>
          <a:bodyPr>
            <a:normAutofit fontScale="92500" lnSpcReduction="20000"/>
          </a:bodyPr>
          <a:lstStyle/>
          <a:p>
            <a:r>
              <a:rPr lang="en-US" b="1" dirty="0"/>
              <a:t>The Bilingual Evaluation Understudy Score (BLEU) is a metric for evaluating a generated sentence to a reference sentence. A perfect match results in a score of 1 whereas a perfect mismatch results in a score of 0. It tells how good is our predicted caption as compare to the provided 5 reference captions.</a:t>
            </a:r>
          </a:p>
          <a:p>
            <a:r>
              <a:rPr lang="en-US" b="1" dirty="0"/>
              <a:t>We used a function called </a:t>
            </a:r>
            <a:r>
              <a:rPr lang="en-US" b="1" dirty="0" err="1"/>
              <a:t>corpus_bleu</a:t>
            </a:r>
            <a:r>
              <a:rPr lang="en-US" b="1" dirty="0"/>
              <a:t>() from NLTK package for calculating the BLEU score for the captions.</a:t>
            </a:r>
          </a:p>
          <a:p>
            <a:r>
              <a:rPr lang="en-US" b="1" dirty="0"/>
              <a:t>Calculation for BLEU </a:t>
            </a:r>
          </a:p>
          <a:p>
            <a:endParaRPr lang="en-US" b="1" dirty="0"/>
          </a:p>
          <a:p>
            <a:r>
              <a:rPr lang="en-US" b="1" dirty="0"/>
              <a:t>We evaluated the model using BLEU metrics on Test Data  :  </a:t>
            </a:r>
          </a:p>
        </p:txBody>
      </p:sp>
      <p:pic>
        <p:nvPicPr>
          <p:cNvPr id="5" name="Picture 4">
            <a:extLst>
              <a:ext uri="{FF2B5EF4-FFF2-40B4-BE49-F238E27FC236}">
                <a16:creationId xmlns:a16="http://schemas.microsoft.com/office/drawing/2014/main" xmlns="" id="{6810CBD6-80DE-4CDA-8F54-770921984554}"/>
              </a:ext>
            </a:extLst>
          </p:cNvPr>
          <p:cNvPicPr>
            <a:picLocks noChangeAspect="1"/>
          </p:cNvPicPr>
          <p:nvPr/>
        </p:nvPicPr>
        <p:blipFill rotWithShape="1">
          <a:blip r:embed="rId3" cstate="print"/>
          <a:srcRect l="24049" t="28133" r="26875" b="57826"/>
          <a:stretch/>
        </p:blipFill>
        <p:spPr>
          <a:xfrm>
            <a:off x="2872407" y="3955972"/>
            <a:ext cx="7780591" cy="1252132"/>
          </a:xfrm>
          <a:prstGeom prst="rect">
            <a:avLst/>
          </a:prstGeom>
        </p:spPr>
      </p:pic>
      <p:pic>
        <p:nvPicPr>
          <p:cNvPr id="6" name="Picture 5">
            <a:extLst>
              <a:ext uri="{FF2B5EF4-FFF2-40B4-BE49-F238E27FC236}">
                <a16:creationId xmlns:a16="http://schemas.microsoft.com/office/drawing/2014/main" xmlns="" id="{3F99B560-1BD5-4C2B-B4AE-3699B7BC14DA}"/>
              </a:ext>
            </a:extLst>
          </p:cNvPr>
          <p:cNvPicPr>
            <a:picLocks noChangeAspect="1"/>
          </p:cNvPicPr>
          <p:nvPr/>
        </p:nvPicPr>
        <p:blipFill rotWithShape="1">
          <a:blip r:embed="rId4" cstate="print"/>
          <a:srcRect l="25435" t="68986" r="56956" b="22898"/>
          <a:stretch/>
        </p:blipFill>
        <p:spPr>
          <a:xfrm>
            <a:off x="6096000" y="5208104"/>
            <a:ext cx="4300330" cy="1114899"/>
          </a:xfrm>
          <a:prstGeom prst="rect">
            <a:avLst/>
          </a:prstGeom>
        </p:spPr>
      </p:pic>
    </p:spTree>
    <p:extLst>
      <p:ext uri="{BB962C8B-B14F-4D97-AF65-F5344CB8AC3E}">
        <p14:creationId xmlns:p14="http://schemas.microsoft.com/office/powerpoint/2010/main" xmlns="" val="2980501133"/>
      </p:ext>
    </p:extLst>
  </p:cSld>
  <p:clrMapOvr>
    <a:masterClrMapping/>
  </p:clrMapOvr>
  <mc:AlternateContent xmlns:mc="http://schemas.openxmlformats.org/markup-compatibility/2006">
    <mc:Choice xmlns:p14="http://schemas.microsoft.com/office/powerpoint/2010/main" xmlns="" Requires="p14">
      <p:transition spd="slow" p14:dur="2000" advTm="5040"/>
    </mc:Choice>
    <mc:Fallback>
      <p:transition spd="slow" advTm="50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0EE5BE-BF4F-4B7F-AE30-E13F82F83F68}"/>
              </a:ext>
            </a:extLst>
          </p:cNvPr>
          <p:cNvSpPr>
            <a:spLocks noGrp="1"/>
          </p:cNvSpPr>
          <p:nvPr>
            <p:ph type="title"/>
          </p:nvPr>
        </p:nvSpPr>
        <p:spPr>
          <a:xfrm>
            <a:off x="839788" y="457200"/>
            <a:ext cx="3932237" cy="1593542"/>
          </a:xfrm>
        </p:spPr>
        <p:txBody>
          <a:bodyPr/>
          <a:lstStyle/>
          <a:p>
            <a:r>
              <a:rPr lang="en-US" dirty="0"/>
              <a:t>Objective</a:t>
            </a:r>
          </a:p>
        </p:txBody>
      </p:sp>
      <p:graphicFrame>
        <p:nvGraphicFramePr>
          <p:cNvPr id="4" name="Content Placeholder 3">
            <a:extLst>
              <a:ext uri="{FF2B5EF4-FFF2-40B4-BE49-F238E27FC236}">
                <a16:creationId xmlns:a16="http://schemas.microsoft.com/office/drawing/2014/main" xmlns="" id="{526B1F5C-B1FD-4F12-BBC9-45F0D7C59DBB}"/>
              </a:ext>
            </a:extLst>
          </p:cNvPr>
          <p:cNvGraphicFramePr>
            <a:graphicFrameLocks noGrp="1"/>
          </p:cNvGraphicFramePr>
          <p:nvPr>
            <p:ph idx="1"/>
            <p:extLst>
              <p:ext uri="{D42A27DB-BD31-4B8C-83A1-F6EECF244321}">
                <p14:modId xmlns:p14="http://schemas.microsoft.com/office/powerpoint/2010/main" xmlns="" val="2760711535"/>
              </p:ext>
            </p:extLst>
          </p:nvPr>
        </p:nvGraphicFramePr>
        <p:xfrm>
          <a:off x="4767263" y="273050"/>
          <a:ext cx="681513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xmlns="" id="{5379D467-765E-4041-BF47-03BDB5A0E93A}"/>
              </a:ext>
            </a:extLst>
          </p:cNvPr>
          <p:cNvSpPr>
            <a:spLocks noGrp="1"/>
          </p:cNvSpPr>
          <p:nvPr>
            <p:ph type="body" sz="half" idx="2"/>
          </p:nvPr>
        </p:nvSpPr>
        <p:spPr>
          <a:xfrm>
            <a:off x="742134" y="2290439"/>
            <a:ext cx="3932237" cy="3799643"/>
          </a:xfrm>
        </p:spPr>
        <p:txBody>
          <a:bodyPr>
            <a:normAutofit/>
          </a:bodyPr>
          <a:lstStyle/>
          <a:p>
            <a:r>
              <a:rPr lang="en-US" b="1" dirty="0"/>
              <a:t>Generating captions for an image.</a:t>
            </a:r>
          </a:p>
        </p:txBody>
      </p:sp>
      <p:pic>
        <p:nvPicPr>
          <p:cNvPr id="3" name="Picture 2">
            <a:extLst>
              <a:ext uri="{FF2B5EF4-FFF2-40B4-BE49-F238E27FC236}">
                <a16:creationId xmlns:a16="http://schemas.microsoft.com/office/drawing/2014/main" xmlns="" id="{F0201414-3E2F-4BA6-A58E-FC400835BA2C}"/>
              </a:ext>
            </a:extLst>
          </p:cNvPr>
          <p:cNvPicPr>
            <a:picLocks noChangeAspect="1"/>
          </p:cNvPicPr>
          <p:nvPr/>
        </p:nvPicPr>
        <p:blipFill rotWithShape="1">
          <a:blip r:embed="rId7" cstate="print"/>
          <a:srcRect l="26505" t="41424" r="50631" b="24142"/>
          <a:stretch/>
        </p:blipFill>
        <p:spPr>
          <a:xfrm>
            <a:off x="399495" y="2929631"/>
            <a:ext cx="4274876" cy="3621393"/>
          </a:xfrm>
          <a:prstGeom prst="rect">
            <a:avLst/>
          </a:prstGeom>
        </p:spPr>
      </p:pic>
    </p:spTree>
    <p:extLst>
      <p:ext uri="{BB962C8B-B14F-4D97-AF65-F5344CB8AC3E}">
        <p14:creationId xmlns:p14="http://schemas.microsoft.com/office/powerpoint/2010/main" xmlns="" val="160910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4B917F-03AF-4F23-B245-6F6C357FF163}"/>
              </a:ext>
            </a:extLst>
          </p:cNvPr>
          <p:cNvSpPr>
            <a:spLocks noGrp="1"/>
          </p:cNvSpPr>
          <p:nvPr>
            <p:ph type="title"/>
          </p:nvPr>
        </p:nvSpPr>
        <p:spPr>
          <a:xfrm>
            <a:off x="762354" y="243212"/>
            <a:ext cx="3932237" cy="1056386"/>
          </a:xfrm>
        </p:spPr>
        <p:txBody>
          <a:bodyPr>
            <a:normAutofit/>
          </a:bodyPr>
          <a:lstStyle/>
          <a:p>
            <a:r>
              <a:rPr lang="en-US" sz="3200" dirty="0"/>
              <a:t>Data Preparation</a:t>
            </a:r>
          </a:p>
        </p:txBody>
      </p:sp>
      <p:pic>
        <p:nvPicPr>
          <p:cNvPr id="1026" name="Picture 2" descr="Flickr8k Dataset - Academic Torrents">
            <a:extLst>
              <a:ext uri="{FF2B5EF4-FFF2-40B4-BE49-F238E27FC236}">
                <a16:creationId xmlns:a16="http://schemas.microsoft.com/office/drawing/2014/main" xmlns="" id="{58EF8944-F621-4F53-9CFA-C645A8CF143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828876" y="2619975"/>
            <a:ext cx="3576641" cy="134815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DA545843-C065-4255-8D96-9199CE8C2EB7}"/>
              </a:ext>
            </a:extLst>
          </p:cNvPr>
          <p:cNvSpPr txBox="1"/>
          <p:nvPr/>
        </p:nvSpPr>
        <p:spPr>
          <a:xfrm>
            <a:off x="1247336" y="2124955"/>
            <a:ext cx="2962275"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Flickr 8k Dataset</a:t>
            </a:r>
          </a:p>
        </p:txBody>
      </p:sp>
      <p:cxnSp>
        <p:nvCxnSpPr>
          <p:cNvPr id="15" name="Straight Arrow Connector 14">
            <a:extLst>
              <a:ext uri="{FF2B5EF4-FFF2-40B4-BE49-F238E27FC236}">
                <a16:creationId xmlns:a16="http://schemas.microsoft.com/office/drawing/2014/main" xmlns="" id="{84EF86BF-BAEB-4B7D-80D8-30B989BF5134}"/>
              </a:ext>
            </a:extLst>
          </p:cNvPr>
          <p:cNvCxnSpPr>
            <a:cxnSpLocks/>
          </p:cNvCxnSpPr>
          <p:nvPr/>
        </p:nvCxnSpPr>
        <p:spPr>
          <a:xfrm>
            <a:off x="3194031" y="4031330"/>
            <a:ext cx="0" cy="5203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xmlns="" id="{F32426C9-364D-4158-9D2F-A88FAC7860B0}"/>
              </a:ext>
            </a:extLst>
          </p:cNvPr>
          <p:cNvCxnSpPr>
            <a:cxnSpLocks/>
          </p:cNvCxnSpPr>
          <p:nvPr/>
        </p:nvCxnSpPr>
        <p:spPr>
          <a:xfrm>
            <a:off x="1474717" y="4010534"/>
            <a:ext cx="1" cy="5244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xmlns="" id="{4619FFE4-D842-40A3-88AC-ED59EE8A28FF}"/>
              </a:ext>
            </a:extLst>
          </p:cNvPr>
          <p:cNvCxnSpPr>
            <a:cxnSpLocks/>
          </p:cNvCxnSpPr>
          <p:nvPr/>
        </p:nvCxnSpPr>
        <p:spPr>
          <a:xfrm>
            <a:off x="2334374" y="3988601"/>
            <a:ext cx="0" cy="6057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xmlns="" id="{020778C4-786D-499A-9E6B-24784EC589B6}"/>
              </a:ext>
            </a:extLst>
          </p:cNvPr>
          <p:cNvSpPr txBox="1"/>
          <p:nvPr/>
        </p:nvSpPr>
        <p:spPr>
          <a:xfrm>
            <a:off x="1031052" y="4465589"/>
            <a:ext cx="914384" cy="646331"/>
          </a:xfrm>
          <a:prstGeom prst="rect">
            <a:avLst/>
          </a:prstGeom>
          <a:noFill/>
        </p:spPr>
        <p:txBody>
          <a:bodyPr wrap="square" rtlCol="0">
            <a:spAutoFit/>
          </a:bodyPr>
          <a:lstStyle/>
          <a:p>
            <a:r>
              <a:rPr lang="en-US" dirty="0">
                <a:solidFill>
                  <a:srgbClr val="C00000"/>
                </a:solidFill>
                <a:latin typeface="Calibri" panose="020F0502020204030204" pitchFamily="34" charset="0"/>
                <a:cs typeface="Calibri" panose="020F0502020204030204" pitchFamily="34" charset="0"/>
              </a:rPr>
              <a:t>Train (6000)</a:t>
            </a:r>
          </a:p>
        </p:txBody>
      </p:sp>
      <p:sp>
        <p:nvSpPr>
          <p:cNvPr id="22" name="TextBox 21">
            <a:extLst>
              <a:ext uri="{FF2B5EF4-FFF2-40B4-BE49-F238E27FC236}">
                <a16:creationId xmlns:a16="http://schemas.microsoft.com/office/drawing/2014/main" xmlns="" id="{5904E51D-F706-431F-8C31-8B0460D0CAEF}"/>
              </a:ext>
            </a:extLst>
          </p:cNvPr>
          <p:cNvSpPr txBox="1"/>
          <p:nvPr/>
        </p:nvSpPr>
        <p:spPr>
          <a:xfrm>
            <a:off x="1945436" y="4562458"/>
            <a:ext cx="1190638" cy="646331"/>
          </a:xfrm>
          <a:prstGeom prst="rect">
            <a:avLst/>
          </a:prstGeom>
          <a:noFill/>
        </p:spPr>
        <p:txBody>
          <a:bodyPr wrap="square" rtlCol="0">
            <a:spAutoFit/>
          </a:bodyPr>
          <a:lstStyle/>
          <a:p>
            <a:r>
              <a:rPr lang="en-US" dirty="0">
                <a:solidFill>
                  <a:srgbClr val="C00000"/>
                </a:solidFill>
                <a:latin typeface="Calibri" panose="020F0502020204030204" pitchFamily="34" charset="0"/>
                <a:cs typeface="Calibri" panose="020F0502020204030204" pitchFamily="34" charset="0"/>
              </a:rPr>
              <a:t>Validation</a:t>
            </a:r>
          </a:p>
          <a:p>
            <a:r>
              <a:rPr lang="en-US" dirty="0">
                <a:solidFill>
                  <a:srgbClr val="C00000"/>
                </a:solidFill>
                <a:latin typeface="Calibri" panose="020F0502020204030204" pitchFamily="34" charset="0"/>
                <a:cs typeface="Calibri" panose="020F0502020204030204" pitchFamily="34" charset="0"/>
              </a:rPr>
              <a:t>(1000)</a:t>
            </a:r>
          </a:p>
        </p:txBody>
      </p:sp>
      <p:sp>
        <p:nvSpPr>
          <p:cNvPr id="23" name="TextBox 22">
            <a:extLst>
              <a:ext uri="{FF2B5EF4-FFF2-40B4-BE49-F238E27FC236}">
                <a16:creationId xmlns:a16="http://schemas.microsoft.com/office/drawing/2014/main" xmlns="" id="{5606B70E-EB34-406F-A2BB-23218E91DA9D}"/>
              </a:ext>
            </a:extLst>
          </p:cNvPr>
          <p:cNvSpPr txBox="1"/>
          <p:nvPr/>
        </p:nvSpPr>
        <p:spPr>
          <a:xfrm>
            <a:off x="3074836" y="4552567"/>
            <a:ext cx="842937" cy="646331"/>
          </a:xfrm>
          <a:prstGeom prst="rect">
            <a:avLst/>
          </a:prstGeom>
          <a:noFill/>
        </p:spPr>
        <p:txBody>
          <a:bodyPr wrap="square" rtlCol="0">
            <a:spAutoFit/>
          </a:bodyPr>
          <a:lstStyle/>
          <a:p>
            <a:r>
              <a:rPr lang="en-US" dirty="0">
                <a:solidFill>
                  <a:srgbClr val="C00000"/>
                </a:solidFill>
                <a:latin typeface="Calibri" panose="020F0502020204030204" pitchFamily="34" charset="0"/>
                <a:cs typeface="Calibri" panose="020F0502020204030204" pitchFamily="34" charset="0"/>
              </a:rPr>
              <a:t>Test</a:t>
            </a:r>
          </a:p>
          <a:p>
            <a:r>
              <a:rPr lang="en-US" dirty="0">
                <a:solidFill>
                  <a:srgbClr val="C00000"/>
                </a:solidFill>
                <a:latin typeface="Calibri" panose="020F0502020204030204" pitchFamily="34" charset="0"/>
                <a:cs typeface="Calibri" panose="020F0502020204030204" pitchFamily="34" charset="0"/>
              </a:rPr>
              <a:t>(1000)</a:t>
            </a:r>
          </a:p>
        </p:txBody>
      </p:sp>
      <p:pic>
        <p:nvPicPr>
          <p:cNvPr id="33" name="Picture 32">
            <a:extLst>
              <a:ext uri="{FF2B5EF4-FFF2-40B4-BE49-F238E27FC236}">
                <a16:creationId xmlns:a16="http://schemas.microsoft.com/office/drawing/2014/main" xmlns="" id="{E122EF97-4CA7-4C6C-8EF0-F329AAFFFABE}"/>
              </a:ext>
            </a:extLst>
          </p:cNvPr>
          <p:cNvPicPr>
            <a:picLocks noChangeAspect="1"/>
          </p:cNvPicPr>
          <p:nvPr/>
        </p:nvPicPr>
        <p:blipFill rotWithShape="1">
          <a:blip r:embed="rId3" cstate="print"/>
          <a:srcRect r="2564" b="10290"/>
          <a:stretch/>
        </p:blipFill>
        <p:spPr>
          <a:xfrm>
            <a:off x="5748964" y="4778102"/>
            <a:ext cx="4220586" cy="1541396"/>
          </a:xfrm>
          <a:prstGeom prst="rect">
            <a:avLst/>
          </a:prstGeom>
        </p:spPr>
      </p:pic>
      <p:sp>
        <p:nvSpPr>
          <p:cNvPr id="34" name="TextBox 33">
            <a:extLst>
              <a:ext uri="{FF2B5EF4-FFF2-40B4-BE49-F238E27FC236}">
                <a16:creationId xmlns:a16="http://schemas.microsoft.com/office/drawing/2014/main" xmlns="" id="{D00870BB-D115-4E5F-B337-5A2098DB55C1}"/>
              </a:ext>
            </a:extLst>
          </p:cNvPr>
          <p:cNvSpPr txBox="1"/>
          <p:nvPr/>
        </p:nvSpPr>
        <p:spPr>
          <a:xfrm flipH="1">
            <a:off x="5855057" y="4275260"/>
            <a:ext cx="2728439"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Transformation of images </a:t>
            </a:r>
          </a:p>
        </p:txBody>
      </p:sp>
      <p:pic>
        <p:nvPicPr>
          <p:cNvPr id="32" name="Picture 31">
            <a:extLst>
              <a:ext uri="{FF2B5EF4-FFF2-40B4-BE49-F238E27FC236}">
                <a16:creationId xmlns:a16="http://schemas.microsoft.com/office/drawing/2014/main" xmlns="" id="{3BE94297-76C4-4A11-A8FF-A4F70C245384}"/>
              </a:ext>
            </a:extLst>
          </p:cNvPr>
          <p:cNvPicPr>
            <a:picLocks noChangeAspect="1"/>
          </p:cNvPicPr>
          <p:nvPr/>
        </p:nvPicPr>
        <p:blipFill>
          <a:blip r:embed="rId4" cstate="print"/>
          <a:stretch>
            <a:fillRect/>
          </a:stretch>
        </p:blipFill>
        <p:spPr>
          <a:xfrm>
            <a:off x="8212188" y="2274699"/>
            <a:ext cx="3514725" cy="1409700"/>
          </a:xfrm>
          <a:prstGeom prst="rect">
            <a:avLst/>
          </a:prstGeom>
        </p:spPr>
      </p:pic>
      <p:sp>
        <p:nvSpPr>
          <p:cNvPr id="36" name="TextBox 35">
            <a:extLst>
              <a:ext uri="{FF2B5EF4-FFF2-40B4-BE49-F238E27FC236}">
                <a16:creationId xmlns:a16="http://schemas.microsoft.com/office/drawing/2014/main" xmlns="" id="{B04BFDB9-915E-49EA-B9D5-8980832D8BAD}"/>
              </a:ext>
            </a:extLst>
          </p:cNvPr>
          <p:cNvSpPr txBox="1"/>
          <p:nvPr/>
        </p:nvSpPr>
        <p:spPr>
          <a:xfrm>
            <a:off x="5401657" y="1542687"/>
            <a:ext cx="1047750" cy="369332"/>
          </a:xfrm>
          <a:prstGeom prst="rect">
            <a:avLst/>
          </a:prstGeom>
          <a:noFill/>
        </p:spPr>
        <p:txBody>
          <a:bodyPr wrap="square" rtlCol="0">
            <a:spAutoFit/>
          </a:bodyPr>
          <a:lstStyle/>
          <a:p>
            <a:r>
              <a:rPr lang="en-US" dirty="0">
                <a:solidFill>
                  <a:srgbClr val="00B050"/>
                </a:solidFill>
                <a:latin typeface="Calibri" panose="020F0502020204030204" pitchFamily="34" charset="0"/>
                <a:cs typeface="Calibri" panose="020F0502020204030204" pitchFamily="34" charset="0"/>
              </a:rPr>
              <a:t>Image 1</a:t>
            </a:r>
          </a:p>
        </p:txBody>
      </p:sp>
      <p:cxnSp>
        <p:nvCxnSpPr>
          <p:cNvPr id="37" name="Straight Arrow Connector 36">
            <a:extLst>
              <a:ext uri="{FF2B5EF4-FFF2-40B4-BE49-F238E27FC236}">
                <a16:creationId xmlns:a16="http://schemas.microsoft.com/office/drawing/2014/main" xmlns="" id="{5D5FAE48-AD06-42BD-A5F7-30ED8663AAB0}"/>
              </a:ext>
            </a:extLst>
          </p:cNvPr>
          <p:cNvCxnSpPr>
            <a:cxnSpLocks/>
          </p:cNvCxnSpPr>
          <p:nvPr/>
        </p:nvCxnSpPr>
        <p:spPr>
          <a:xfrm>
            <a:off x="6381116" y="1746213"/>
            <a:ext cx="581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0D364EDD-B98D-410C-A0B2-05A2534D3913}"/>
              </a:ext>
            </a:extLst>
          </p:cNvPr>
          <p:cNvSpPr txBox="1"/>
          <p:nvPr/>
        </p:nvSpPr>
        <p:spPr>
          <a:xfrm>
            <a:off x="6962141" y="1569145"/>
            <a:ext cx="5095875" cy="338554"/>
          </a:xfrm>
          <a:prstGeom prst="rect">
            <a:avLst/>
          </a:prstGeom>
          <a:noFill/>
        </p:spPr>
        <p:txBody>
          <a:bodyPr wrap="square" rtlCol="0">
            <a:spAutoFit/>
          </a:bodyPr>
          <a:lstStyle/>
          <a:p>
            <a:r>
              <a:rPr lang="en-US" sz="1600" dirty="0">
                <a:solidFill>
                  <a:srgbClr val="0070C0"/>
                </a:solidFill>
                <a:latin typeface="Calibri" panose="020F0502020204030204" pitchFamily="34" charset="0"/>
                <a:cs typeface="Calibri" panose="020F0502020204030204" pitchFamily="34" charset="0"/>
              </a:rPr>
              <a:t>Caption 1, Caption 2, Caption 3, Caption 4, Caption 5</a:t>
            </a:r>
          </a:p>
        </p:txBody>
      </p:sp>
      <p:sp>
        <p:nvSpPr>
          <p:cNvPr id="39" name="TextBox 38">
            <a:extLst>
              <a:ext uri="{FF2B5EF4-FFF2-40B4-BE49-F238E27FC236}">
                <a16:creationId xmlns:a16="http://schemas.microsoft.com/office/drawing/2014/main" xmlns="" id="{977AD545-2AD7-47B1-8136-344A5B7E1516}"/>
              </a:ext>
            </a:extLst>
          </p:cNvPr>
          <p:cNvSpPr txBox="1"/>
          <p:nvPr/>
        </p:nvSpPr>
        <p:spPr>
          <a:xfrm>
            <a:off x="5361761" y="3504537"/>
            <a:ext cx="945357"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Image 1</a:t>
            </a:r>
          </a:p>
        </p:txBody>
      </p:sp>
      <p:cxnSp>
        <p:nvCxnSpPr>
          <p:cNvPr id="40" name="Straight Arrow Connector 39">
            <a:extLst>
              <a:ext uri="{FF2B5EF4-FFF2-40B4-BE49-F238E27FC236}">
                <a16:creationId xmlns:a16="http://schemas.microsoft.com/office/drawing/2014/main" xmlns="" id="{17538B15-41E0-4E2D-9756-AE82F6114C7D}"/>
              </a:ext>
            </a:extLst>
          </p:cNvPr>
          <p:cNvCxnSpPr>
            <a:cxnSpLocks/>
          </p:cNvCxnSpPr>
          <p:nvPr/>
        </p:nvCxnSpPr>
        <p:spPr>
          <a:xfrm>
            <a:off x="6409507" y="3689203"/>
            <a:ext cx="581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33F3AD19-0422-4404-BA33-3F1D84E468FB}"/>
              </a:ext>
            </a:extLst>
          </p:cNvPr>
          <p:cNvSpPr txBox="1"/>
          <p:nvPr/>
        </p:nvSpPr>
        <p:spPr>
          <a:xfrm>
            <a:off x="5361761" y="3119846"/>
            <a:ext cx="945357"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Image 1</a:t>
            </a:r>
          </a:p>
        </p:txBody>
      </p:sp>
      <p:sp>
        <p:nvSpPr>
          <p:cNvPr id="42" name="TextBox 41">
            <a:extLst>
              <a:ext uri="{FF2B5EF4-FFF2-40B4-BE49-F238E27FC236}">
                <a16:creationId xmlns:a16="http://schemas.microsoft.com/office/drawing/2014/main" xmlns="" id="{F14B560C-AE2A-443B-BDE8-3F14E376A43A}"/>
              </a:ext>
            </a:extLst>
          </p:cNvPr>
          <p:cNvSpPr txBox="1"/>
          <p:nvPr/>
        </p:nvSpPr>
        <p:spPr>
          <a:xfrm>
            <a:off x="5361761" y="1996491"/>
            <a:ext cx="945357"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Image 1</a:t>
            </a:r>
          </a:p>
        </p:txBody>
      </p:sp>
      <p:sp>
        <p:nvSpPr>
          <p:cNvPr id="43" name="TextBox 42">
            <a:extLst>
              <a:ext uri="{FF2B5EF4-FFF2-40B4-BE49-F238E27FC236}">
                <a16:creationId xmlns:a16="http://schemas.microsoft.com/office/drawing/2014/main" xmlns="" id="{F4962394-3859-43D0-8C64-19C8BE6F9139}"/>
              </a:ext>
            </a:extLst>
          </p:cNvPr>
          <p:cNvSpPr txBox="1"/>
          <p:nvPr/>
        </p:nvSpPr>
        <p:spPr>
          <a:xfrm>
            <a:off x="5371286" y="2365823"/>
            <a:ext cx="945357"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Image 1</a:t>
            </a:r>
          </a:p>
        </p:txBody>
      </p:sp>
      <p:sp>
        <p:nvSpPr>
          <p:cNvPr id="44" name="TextBox 43">
            <a:extLst>
              <a:ext uri="{FF2B5EF4-FFF2-40B4-BE49-F238E27FC236}">
                <a16:creationId xmlns:a16="http://schemas.microsoft.com/office/drawing/2014/main" xmlns="" id="{AB1D3238-DC3A-4985-80EA-4B675DF0BA66}"/>
              </a:ext>
            </a:extLst>
          </p:cNvPr>
          <p:cNvSpPr txBox="1"/>
          <p:nvPr/>
        </p:nvSpPr>
        <p:spPr>
          <a:xfrm>
            <a:off x="5371286" y="2750514"/>
            <a:ext cx="945357" cy="369332"/>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Image 1</a:t>
            </a:r>
          </a:p>
        </p:txBody>
      </p:sp>
      <p:cxnSp>
        <p:nvCxnSpPr>
          <p:cNvPr id="45" name="Straight Arrow Connector 44">
            <a:extLst>
              <a:ext uri="{FF2B5EF4-FFF2-40B4-BE49-F238E27FC236}">
                <a16:creationId xmlns:a16="http://schemas.microsoft.com/office/drawing/2014/main" xmlns="" id="{C4347A25-9873-447B-9665-D4C184C8F346}"/>
              </a:ext>
            </a:extLst>
          </p:cNvPr>
          <p:cNvCxnSpPr>
            <a:cxnSpLocks/>
          </p:cNvCxnSpPr>
          <p:nvPr/>
        </p:nvCxnSpPr>
        <p:spPr>
          <a:xfrm>
            <a:off x="6409510" y="3304512"/>
            <a:ext cx="524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38667E3B-C57E-4622-85E7-9552E7B32042}"/>
              </a:ext>
            </a:extLst>
          </p:cNvPr>
          <p:cNvCxnSpPr>
            <a:cxnSpLocks/>
          </p:cNvCxnSpPr>
          <p:nvPr/>
        </p:nvCxnSpPr>
        <p:spPr>
          <a:xfrm>
            <a:off x="6409509" y="2940419"/>
            <a:ext cx="524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63F0B70-A54E-485D-A71C-79F715E9E70F}"/>
              </a:ext>
            </a:extLst>
          </p:cNvPr>
          <p:cNvCxnSpPr>
            <a:cxnSpLocks/>
          </p:cNvCxnSpPr>
          <p:nvPr/>
        </p:nvCxnSpPr>
        <p:spPr>
          <a:xfrm>
            <a:off x="6409508" y="2550489"/>
            <a:ext cx="524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43D1C639-1569-47A8-9C17-A6F6D39BBE8D}"/>
              </a:ext>
            </a:extLst>
          </p:cNvPr>
          <p:cNvCxnSpPr>
            <a:cxnSpLocks/>
          </p:cNvCxnSpPr>
          <p:nvPr/>
        </p:nvCxnSpPr>
        <p:spPr>
          <a:xfrm>
            <a:off x="6409507" y="2186396"/>
            <a:ext cx="524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894AD0A3-C86D-4F79-B060-2F47A6194DAB}"/>
              </a:ext>
            </a:extLst>
          </p:cNvPr>
          <p:cNvSpPr txBox="1"/>
          <p:nvPr/>
        </p:nvSpPr>
        <p:spPr>
          <a:xfrm>
            <a:off x="7065771" y="3504537"/>
            <a:ext cx="4597875" cy="338554"/>
          </a:xfrm>
          <a:prstGeom prst="rect">
            <a:avLst/>
          </a:prstGeom>
          <a:noFill/>
        </p:spPr>
        <p:txBody>
          <a:bodyPr wrap="square" rtlCol="0">
            <a:spAutoFit/>
          </a:bodyPr>
          <a:lstStyle/>
          <a:p>
            <a:r>
              <a:rPr lang="en-US" sz="1600" dirty="0">
                <a:solidFill>
                  <a:srgbClr val="00B050"/>
                </a:solidFill>
                <a:latin typeface="Calibri" panose="020F0502020204030204" pitchFamily="34" charset="0"/>
                <a:cs typeface="Calibri" panose="020F0502020204030204" pitchFamily="34" charset="0"/>
              </a:rPr>
              <a:t>Caption 5</a:t>
            </a:r>
          </a:p>
        </p:txBody>
      </p:sp>
      <p:sp>
        <p:nvSpPr>
          <p:cNvPr id="68" name="TextBox 67">
            <a:extLst>
              <a:ext uri="{FF2B5EF4-FFF2-40B4-BE49-F238E27FC236}">
                <a16:creationId xmlns:a16="http://schemas.microsoft.com/office/drawing/2014/main" xmlns="" id="{B7DE5ABC-4ABB-4A1F-AC7E-08022BDAEB4F}"/>
              </a:ext>
            </a:extLst>
          </p:cNvPr>
          <p:cNvSpPr txBox="1"/>
          <p:nvPr/>
        </p:nvSpPr>
        <p:spPr>
          <a:xfrm>
            <a:off x="7065771" y="3119073"/>
            <a:ext cx="4597875" cy="338554"/>
          </a:xfrm>
          <a:prstGeom prst="rect">
            <a:avLst/>
          </a:prstGeom>
          <a:noFill/>
        </p:spPr>
        <p:txBody>
          <a:bodyPr wrap="square" rtlCol="0">
            <a:spAutoFit/>
          </a:bodyPr>
          <a:lstStyle/>
          <a:p>
            <a:r>
              <a:rPr lang="en-US" sz="1600" dirty="0">
                <a:solidFill>
                  <a:srgbClr val="00B050"/>
                </a:solidFill>
                <a:latin typeface="Calibri" panose="020F0502020204030204" pitchFamily="34" charset="0"/>
                <a:cs typeface="Calibri" panose="020F0502020204030204" pitchFamily="34" charset="0"/>
              </a:rPr>
              <a:t>Caption 4</a:t>
            </a:r>
          </a:p>
        </p:txBody>
      </p:sp>
      <p:sp>
        <p:nvSpPr>
          <p:cNvPr id="69" name="TextBox 68">
            <a:extLst>
              <a:ext uri="{FF2B5EF4-FFF2-40B4-BE49-F238E27FC236}">
                <a16:creationId xmlns:a16="http://schemas.microsoft.com/office/drawing/2014/main" xmlns="" id="{178CBB3A-5DAA-4A4C-B409-439110C5FC79}"/>
              </a:ext>
            </a:extLst>
          </p:cNvPr>
          <p:cNvSpPr txBox="1"/>
          <p:nvPr/>
        </p:nvSpPr>
        <p:spPr>
          <a:xfrm>
            <a:off x="7056246" y="2780519"/>
            <a:ext cx="4597875" cy="338554"/>
          </a:xfrm>
          <a:prstGeom prst="rect">
            <a:avLst/>
          </a:prstGeom>
          <a:noFill/>
        </p:spPr>
        <p:txBody>
          <a:bodyPr wrap="square" rtlCol="0">
            <a:spAutoFit/>
          </a:bodyPr>
          <a:lstStyle/>
          <a:p>
            <a:r>
              <a:rPr lang="en-US" sz="1600" dirty="0">
                <a:solidFill>
                  <a:srgbClr val="00B050"/>
                </a:solidFill>
                <a:latin typeface="Calibri" panose="020F0502020204030204" pitchFamily="34" charset="0"/>
                <a:cs typeface="Calibri" panose="020F0502020204030204" pitchFamily="34" charset="0"/>
              </a:rPr>
              <a:t>Caption 3</a:t>
            </a:r>
          </a:p>
        </p:txBody>
      </p:sp>
      <p:sp>
        <p:nvSpPr>
          <p:cNvPr id="70" name="TextBox 69">
            <a:extLst>
              <a:ext uri="{FF2B5EF4-FFF2-40B4-BE49-F238E27FC236}">
                <a16:creationId xmlns:a16="http://schemas.microsoft.com/office/drawing/2014/main" xmlns="" id="{255690D1-31C2-4DE4-B9DA-941CA7B4E8B8}"/>
              </a:ext>
            </a:extLst>
          </p:cNvPr>
          <p:cNvSpPr txBox="1"/>
          <p:nvPr/>
        </p:nvSpPr>
        <p:spPr>
          <a:xfrm>
            <a:off x="7026617" y="2409896"/>
            <a:ext cx="4597875" cy="338554"/>
          </a:xfrm>
          <a:prstGeom prst="rect">
            <a:avLst/>
          </a:prstGeom>
          <a:noFill/>
        </p:spPr>
        <p:txBody>
          <a:bodyPr wrap="square" rtlCol="0">
            <a:spAutoFit/>
          </a:bodyPr>
          <a:lstStyle/>
          <a:p>
            <a:r>
              <a:rPr lang="en-US" sz="1600" dirty="0">
                <a:solidFill>
                  <a:srgbClr val="00B050"/>
                </a:solidFill>
                <a:latin typeface="Calibri" panose="020F0502020204030204" pitchFamily="34" charset="0"/>
                <a:cs typeface="Calibri" panose="020F0502020204030204" pitchFamily="34" charset="0"/>
              </a:rPr>
              <a:t>Caption 2</a:t>
            </a:r>
          </a:p>
        </p:txBody>
      </p:sp>
      <p:sp>
        <p:nvSpPr>
          <p:cNvPr id="71" name="TextBox 70">
            <a:extLst>
              <a:ext uri="{FF2B5EF4-FFF2-40B4-BE49-F238E27FC236}">
                <a16:creationId xmlns:a16="http://schemas.microsoft.com/office/drawing/2014/main" xmlns="" id="{A05E1101-DC32-4D38-980B-0520702CC963}"/>
              </a:ext>
            </a:extLst>
          </p:cNvPr>
          <p:cNvSpPr txBox="1"/>
          <p:nvPr/>
        </p:nvSpPr>
        <p:spPr>
          <a:xfrm>
            <a:off x="7001298" y="2030032"/>
            <a:ext cx="4597875" cy="338554"/>
          </a:xfrm>
          <a:prstGeom prst="rect">
            <a:avLst/>
          </a:prstGeom>
          <a:noFill/>
        </p:spPr>
        <p:txBody>
          <a:bodyPr wrap="square" rtlCol="0">
            <a:spAutoFit/>
          </a:bodyPr>
          <a:lstStyle/>
          <a:p>
            <a:r>
              <a:rPr lang="en-US" sz="1600" dirty="0">
                <a:solidFill>
                  <a:srgbClr val="00B050"/>
                </a:solidFill>
                <a:latin typeface="Calibri" panose="020F0502020204030204" pitchFamily="34" charset="0"/>
                <a:cs typeface="Calibri" panose="020F0502020204030204" pitchFamily="34" charset="0"/>
              </a:rPr>
              <a:t>Caption 1</a:t>
            </a:r>
          </a:p>
        </p:txBody>
      </p:sp>
    </p:spTree>
    <p:extLst>
      <p:ext uri="{BB962C8B-B14F-4D97-AF65-F5344CB8AC3E}">
        <p14:creationId xmlns:p14="http://schemas.microsoft.com/office/powerpoint/2010/main" xmlns="" val="282334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10093BE-45BE-46E5-8E4F-E62CF439F615}"/>
              </a:ext>
            </a:extLst>
          </p:cNvPr>
          <p:cNvPicPr>
            <a:picLocks noChangeAspect="1"/>
          </p:cNvPicPr>
          <p:nvPr/>
        </p:nvPicPr>
        <p:blipFill>
          <a:blip r:embed="rId2" cstate="print"/>
          <a:stretch>
            <a:fillRect/>
          </a:stretch>
        </p:blipFill>
        <p:spPr>
          <a:xfrm>
            <a:off x="8174379" y="1816196"/>
            <a:ext cx="2714625" cy="1924050"/>
          </a:xfrm>
          <a:prstGeom prst="rect">
            <a:avLst/>
          </a:prstGeom>
        </p:spPr>
      </p:pic>
      <p:sp>
        <p:nvSpPr>
          <p:cNvPr id="6" name="TextBox 5">
            <a:extLst>
              <a:ext uri="{FF2B5EF4-FFF2-40B4-BE49-F238E27FC236}">
                <a16:creationId xmlns:a16="http://schemas.microsoft.com/office/drawing/2014/main" xmlns="" id="{530C4246-CD97-4EB9-AAF5-1EA16EBE99A1}"/>
              </a:ext>
            </a:extLst>
          </p:cNvPr>
          <p:cNvSpPr txBox="1"/>
          <p:nvPr/>
        </p:nvSpPr>
        <p:spPr>
          <a:xfrm>
            <a:off x="1059635" y="1358482"/>
            <a:ext cx="3407590" cy="584775"/>
          </a:xfrm>
          <a:prstGeom prst="rect">
            <a:avLst/>
          </a:prstGeom>
          <a:noFill/>
        </p:spPr>
        <p:txBody>
          <a:bodyPr wrap="square" rtlCol="0">
            <a:spAutoFit/>
          </a:bodyPr>
          <a:lstStyle/>
          <a:p>
            <a:r>
              <a:rPr lang="en-US" sz="3200" b="1" dirty="0">
                <a:cs typeface="Calibri" panose="020F0502020204030204" pitchFamily="34" charset="0"/>
              </a:rPr>
              <a:t>Vocabulary building </a:t>
            </a:r>
          </a:p>
        </p:txBody>
      </p:sp>
      <p:sp>
        <p:nvSpPr>
          <p:cNvPr id="7" name="Rectangle 6">
            <a:extLst>
              <a:ext uri="{FF2B5EF4-FFF2-40B4-BE49-F238E27FC236}">
                <a16:creationId xmlns:a16="http://schemas.microsoft.com/office/drawing/2014/main" xmlns="" id="{A389AB72-A483-4B59-8CF0-94C2055A1934}"/>
              </a:ext>
            </a:extLst>
          </p:cNvPr>
          <p:cNvSpPr/>
          <p:nvPr/>
        </p:nvSpPr>
        <p:spPr>
          <a:xfrm>
            <a:off x="609599" y="1943257"/>
            <a:ext cx="7305676" cy="2246769"/>
          </a:xfrm>
          <a:prstGeom prst="rect">
            <a:avLst/>
          </a:prstGeom>
        </p:spPr>
        <p:txBody>
          <a:bodyPr wrap="square">
            <a:spAutoFit/>
          </a:bodyPr>
          <a:lstStyle/>
          <a:p>
            <a:pPr marL="457200" indent="-457200">
              <a:buFont typeface="Arial" panose="020B0604020202020204" pitchFamily="34" charset="0"/>
              <a:buChar char="•"/>
            </a:pPr>
            <a:r>
              <a:rPr lang="en-US" sz="2800" b="1" dirty="0">
                <a:solidFill>
                  <a:srgbClr val="0070C0"/>
                </a:solidFill>
              </a:rPr>
              <a:t>Split caption text into words and trim any trailing whitespaces. Converted to lowercase. </a:t>
            </a:r>
          </a:p>
          <a:p>
            <a:pPr marL="457200" indent="-457200">
              <a:buFont typeface="Arial" panose="020B0604020202020204" pitchFamily="34" charset="0"/>
              <a:buChar char="•"/>
            </a:pPr>
            <a:r>
              <a:rPr lang="en-US" sz="2800" b="1" dirty="0">
                <a:solidFill>
                  <a:srgbClr val="0070C0"/>
                </a:solidFill>
              </a:rPr>
              <a:t>Since the vocabulary size affects the embedding layer dimensions, Removed any words which appear 3 times or less. Final vocab size= 2933 </a:t>
            </a:r>
          </a:p>
          <a:p>
            <a:pPr marL="457200" indent="-457200">
              <a:buFont typeface="Arial" panose="020B0604020202020204" pitchFamily="34" charset="0"/>
              <a:buChar char="•"/>
            </a:pPr>
            <a:r>
              <a:rPr lang="en-US" sz="2800" b="1" dirty="0">
                <a:solidFill>
                  <a:srgbClr val="0070C0"/>
                </a:solidFill>
              </a:rPr>
              <a:t>Added Special tokens like &lt;pad&gt;, &lt;start&gt; , &lt;end&gt;, &lt;</a:t>
            </a:r>
            <a:r>
              <a:rPr lang="en-US" sz="2800" b="1" dirty="0" err="1">
                <a:solidFill>
                  <a:srgbClr val="0070C0"/>
                </a:solidFill>
              </a:rPr>
              <a:t>unk</a:t>
            </a:r>
            <a:r>
              <a:rPr lang="en-US" sz="2800" b="1" dirty="0">
                <a:solidFill>
                  <a:srgbClr val="0070C0"/>
                </a:solidFill>
              </a:rPr>
              <a:t>&gt; to the vocabulary</a:t>
            </a:r>
          </a:p>
        </p:txBody>
      </p:sp>
    </p:spTree>
    <p:extLst>
      <p:ext uri="{BB962C8B-B14F-4D97-AF65-F5344CB8AC3E}">
        <p14:creationId xmlns:p14="http://schemas.microsoft.com/office/powerpoint/2010/main" xmlns="" val="100243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AEAED-A628-4B9D-A7FF-D5D277D33E84}"/>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xmlns="" id="{FF4FFD46-097C-499D-9052-5DF418395F89}"/>
              </a:ext>
            </a:extLst>
          </p:cNvPr>
          <p:cNvSpPr>
            <a:spLocks noGrp="1"/>
          </p:cNvSpPr>
          <p:nvPr>
            <p:ph sz="half" idx="1"/>
          </p:nvPr>
        </p:nvSpPr>
        <p:spPr/>
        <p:txBody>
          <a:bodyPr>
            <a:normAutofit/>
          </a:bodyPr>
          <a:lstStyle/>
          <a:p>
            <a:pPr marL="0" indent="0">
              <a:buNone/>
            </a:pPr>
            <a:r>
              <a:rPr lang="en-US" b="1" dirty="0">
                <a:solidFill>
                  <a:srgbClr val="C00000"/>
                </a:solidFill>
              </a:rPr>
              <a:t>ENCODER CNN </a:t>
            </a:r>
          </a:p>
        </p:txBody>
      </p:sp>
      <p:sp>
        <p:nvSpPr>
          <p:cNvPr id="4" name="Content Placeholder 3">
            <a:extLst>
              <a:ext uri="{FF2B5EF4-FFF2-40B4-BE49-F238E27FC236}">
                <a16:creationId xmlns:a16="http://schemas.microsoft.com/office/drawing/2014/main" xmlns="" id="{84E77F7F-420F-4531-9745-3977CDB97A29}"/>
              </a:ext>
            </a:extLst>
          </p:cNvPr>
          <p:cNvSpPr>
            <a:spLocks noGrp="1"/>
          </p:cNvSpPr>
          <p:nvPr>
            <p:ph sz="half" idx="2"/>
          </p:nvPr>
        </p:nvSpPr>
        <p:spPr>
          <a:xfrm>
            <a:off x="7581899" y="6049108"/>
            <a:ext cx="2901462" cy="745187"/>
          </a:xfrm>
        </p:spPr>
        <p:txBody>
          <a:bodyPr>
            <a:normAutofit/>
          </a:bodyPr>
          <a:lstStyle/>
          <a:p>
            <a:pPr marL="0" indent="0">
              <a:buNone/>
            </a:pPr>
            <a:r>
              <a:rPr lang="en-US" b="1" dirty="0">
                <a:solidFill>
                  <a:srgbClr val="C00000"/>
                </a:solidFill>
              </a:rPr>
              <a:t>DECODER LSTM</a:t>
            </a:r>
          </a:p>
        </p:txBody>
      </p:sp>
      <p:pic>
        <p:nvPicPr>
          <p:cNvPr id="2050" name="Picture 2" descr="Automatic Image Captioning with CNN &amp; RNN – mc.ai">
            <a:extLst>
              <a:ext uri="{FF2B5EF4-FFF2-40B4-BE49-F238E27FC236}">
                <a16:creationId xmlns:a16="http://schemas.microsoft.com/office/drawing/2014/main" xmlns="" id="{DD721478-B814-4B5E-9E0B-0BC8185BF36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599" y="2491990"/>
            <a:ext cx="9340363" cy="35571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9848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B73BE8D-61A8-488A-83CF-DE61256069AB}"/>
              </a:ext>
            </a:extLst>
          </p:cNvPr>
          <p:cNvPicPr>
            <a:picLocks noChangeAspect="1"/>
          </p:cNvPicPr>
          <p:nvPr/>
        </p:nvPicPr>
        <p:blipFill>
          <a:blip r:embed="rId2" cstate="print"/>
          <a:stretch>
            <a:fillRect/>
          </a:stretch>
        </p:blipFill>
        <p:spPr>
          <a:xfrm>
            <a:off x="130629" y="507752"/>
            <a:ext cx="5181600" cy="4200525"/>
          </a:xfrm>
          <a:prstGeom prst="rect">
            <a:avLst/>
          </a:prstGeom>
        </p:spPr>
      </p:pic>
      <p:sp>
        <p:nvSpPr>
          <p:cNvPr id="11" name="TextBox 10">
            <a:extLst>
              <a:ext uri="{FF2B5EF4-FFF2-40B4-BE49-F238E27FC236}">
                <a16:creationId xmlns:a16="http://schemas.microsoft.com/office/drawing/2014/main" xmlns="" id="{927206D7-3797-4E29-8B51-7DB8558B3F08}"/>
              </a:ext>
            </a:extLst>
          </p:cNvPr>
          <p:cNvSpPr txBox="1"/>
          <p:nvPr/>
        </p:nvSpPr>
        <p:spPr>
          <a:xfrm>
            <a:off x="351692" y="4739055"/>
            <a:ext cx="1951893" cy="1631216"/>
          </a:xfrm>
          <a:prstGeom prst="rect">
            <a:avLst/>
          </a:prstGeom>
          <a:noFill/>
        </p:spPr>
        <p:txBody>
          <a:bodyPr wrap="square" rtlCol="0">
            <a:spAutoFit/>
          </a:bodyPr>
          <a:lstStyle/>
          <a:p>
            <a:r>
              <a:rPr lang="en-US" sz="2000" b="1" dirty="0">
                <a:solidFill>
                  <a:schemeClr val="accent2">
                    <a:lumMod val="75000"/>
                  </a:schemeClr>
                </a:solidFill>
              </a:rPr>
              <a:t>Dimensions at each layer:</a:t>
            </a:r>
          </a:p>
          <a:p>
            <a:r>
              <a:rPr lang="en-US" sz="2000" b="1" dirty="0">
                <a:solidFill>
                  <a:srgbClr val="C00000"/>
                </a:solidFill>
              </a:rPr>
              <a:t>Input – 32,3,224,224</a:t>
            </a:r>
          </a:p>
          <a:p>
            <a:r>
              <a:rPr lang="en-US" sz="2000" b="1" dirty="0">
                <a:solidFill>
                  <a:srgbClr val="C00000"/>
                </a:solidFill>
              </a:rPr>
              <a:t>After resnet-32,2048</a:t>
            </a:r>
          </a:p>
          <a:p>
            <a:r>
              <a:rPr lang="en-US" sz="2000" b="1" dirty="0">
                <a:solidFill>
                  <a:srgbClr val="C00000"/>
                </a:solidFill>
              </a:rPr>
              <a:t>After Linear-32,256</a:t>
            </a:r>
          </a:p>
          <a:p>
            <a:r>
              <a:rPr lang="en-US" sz="2000" b="1" dirty="0">
                <a:solidFill>
                  <a:srgbClr val="C00000"/>
                </a:solidFill>
              </a:rPr>
              <a:t>After Bn- 32,256</a:t>
            </a:r>
          </a:p>
        </p:txBody>
      </p:sp>
      <p:sp>
        <p:nvSpPr>
          <p:cNvPr id="12" name="TextBox 11">
            <a:extLst>
              <a:ext uri="{FF2B5EF4-FFF2-40B4-BE49-F238E27FC236}">
                <a16:creationId xmlns:a16="http://schemas.microsoft.com/office/drawing/2014/main" xmlns="" id="{C688E51C-19D8-442B-9D62-40DBBB6C47AC}"/>
              </a:ext>
            </a:extLst>
          </p:cNvPr>
          <p:cNvSpPr txBox="1"/>
          <p:nvPr/>
        </p:nvSpPr>
        <p:spPr>
          <a:xfrm>
            <a:off x="2444262" y="4739055"/>
            <a:ext cx="2022231" cy="1600438"/>
          </a:xfrm>
          <a:prstGeom prst="rect">
            <a:avLst/>
          </a:prstGeom>
          <a:noFill/>
        </p:spPr>
        <p:txBody>
          <a:bodyPr wrap="square" rtlCol="0">
            <a:spAutoFit/>
          </a:bodyPr>
          <a:lstStyle/>
          <a:p>
            <a:r>
              <a:rPr lang="en-US" sz="2000" b="1" dirty="0">
                <a:solidFill>
                  <a:schemeClr val="accent2">
                    <a:lumMod val="75000"/>
                  </a:schemeClr>
                </a:solidFill>
              </a:rPr>
              <a:t>Best Parameters</a:t>
            </a:r>
            <a:r>
              <a:rPr lang="en-US" dirty="0"/>
              <a:t>: </a:t>
            </a:r>
          </a:p>
          <a:p>
            <a:r>
              <a:rPr lang="en-US" sz="2000" b="1" dirty="0">
                <a:solidFill>
                  <a:srgbClr val="C00000"/>
                </a:solidFill>
              </a:rPr>
              <a:t>Batch Size – 32</a:t>
            </a:r>
          </a:p>
          <a:p>
            <a:r>
              <a:rPr lang="en-US" sz="2000" b="1" dirty="0">
                <a:solidFill>
                  <a:srgbClr val="C00000"/>
                </a:solidFill>
              </a:rPr>
              <a:t>Embed size- 256</a:t>
            </a:r>
          </a:p>
          <a:p>
            <a:r>
              <a:rPr lang="en-US" sz="2000" b="1" dirty="0">
                <a:solidFill>
                  <a:srgbClr val="C00000"/>
                </a:solidFill>
              </a:rPr>
              <a:t>Learning rate- 0.0001</a:t>
            </a:r>
          </a:p>
          <a:p>
            <a:endParaRPr lang="en-US" dirty="0"/>
          </a:p>
        </p:txBody>
      </p:sp>
      <p:pic>
        <p:nvPicPr>
          <p:cNvPr id="13" name="Picture 12">
            <a:extLst>
              <a:ext uri="{FF2B5EF4-FFF2-40B4-BE49-F238E27FC236}">
                <a16:creationId xmlns:a16="http://schemas.microsoft.com/office/drawing/2014/main" xmlns="" id="{279C20BB-E169-4339-A2CD-592A1958BF20}"/>
              </a:ext>
            </a:extLst>
          </p:cNvPr>
          <p:cNvPicPr>
            <a:picLocks noChangeAspect="1"/>
          </p:cNvPicPr>
          <p:nvPr/>
        </p:nvPicPr>
        <p:blipFill>
          <a:blip r:embed="rId3" cstate="print"/>
          <a:stretch>
            <a:fillRect/>
          </a:stretch>
        </p:blipFill>
        <p:spPr>
          <a:xfrm>
            <a:off x="5561868" y="507751"/>
            <a:ext cx="6322402" cy="4200525"/>
          </a:xfrm>
          <a:prstGeom prst="rect">
            <a:avLst/>
          </a:prstGeom>
        </p:spPr>
      </p:pic>
      <p:sp>
        <p:nvSpPr>
          <p:cNvPr id="14" name="TextBox 13">
            <a:extLst>
              <a:ext uri="{FF2B5EF4-FFF2-40B4-BE49-F238E27FC236}">
                <a16:creationId xmlns:a16="http://schemas.microsoft.com/office/drawing/2014/main" xmlns="" id="{E631D292-CA05-439E-890C-AF2843431369}"/>
              </a:ext>
            </a:extLst>
          </p:cNvPr>
          <p:cNvSpPr txBox="1"/>
          <p:nvPr/>
        </p:nvSpPr>
        <p:spPr>
          <a:xfrm>
            <a:off x="276957" y="56842"/>
            <a:ext cx="2101362" cy="461665"/>
          </a:xfrm>
          <a:prstGeom prst="rect">
            <a:avLst/>
          </a:prstGeom>
          <a:noFill/>
        </p:spPr>
        <p:txBody>
          <a:bodyPr wrap="square" rtlCol="0">
            <a:spAutoFit/>
          </a:bodyPr>
          <a:lstStyle/>
          <a:p>
            <a:r>
              <a:rPr lang="en-US" sz="2400" b="1" dirty="0"/>
              <a:t>ENCODER-CNN</a:t>
            </a:r>
          </a:p>
        </p:txBody>
      </p:sp>
      <p:sp>
        <p:nvSpPr>
          <p:cNvPr id="15" name="TextBox 14">
            <a:extLst>
              <a:ext uri="{FF2B5EF4-FFF2-40B4-BE49-F238E27FC236}">
                <a16:creationId xmlns:a16="http://schemas.microsoft.com/office/drawing/2014/main" xmlns="" id="{26A6BF62-8DA2-447A-A43F-8D9D6A0C5988}"/>
              </a:ext>
            </a:extLst>
          </p:cNvPr>
          <p:cNvSpPr txBox="1"/>
          <p:nvPr/>
        </p:nvSpPr>
        <p:spPr>
          <a:xfrm>
            <a:off x="5561868" y="56842"/>
            <a:ext cx="2101362" cy="461665"/>
          </a:xfrm>
          <a:prstGeom prst="rect">
            <a:avLst/>
          </a:prstGeom>
          <a:noFill/>
        </p:spPr>
        <p:txBody>
          <a:bodyPr wrap="square" rtlCol="0">
            <a:spAutoFit/>
          </a:bodyPr>
          <a:lstStyle/>
          <a:p>
            <a:r>
              <a:rPr lang="en-US" sz="2400" b="1" dirty="0"/>
              <a:t>DECODER-LSTM</a:t>
            </a:r>
          </a:p>
        </p:txBody>
      </p:sp>
      <p:sp>
        <p:nvSpPr>
          <p:cNvPr id="16" name="TextBox 15">
            <a:extLst>
              <a:ext uri="{FF2B5EF4-FFF2-40B4-BE49-F238E27FC236}">
                <a16:creationId xmlns:a16="http://schemas.microsoft.com/office/drawing/2014/main" xmlns="" id="{EAD31E30-70B8-41FF-967C-634F5C7F1796}"/>
              </a:ext>
            </a:extLst>
          </p:cNvPr>
          <p:cNvSpPr txBox="1"/>
          <p:nvPr/>
        </p:nvSpPr>
        <p:spPr>
          <a:xfrm>
            <a:off x="5914293" y="4611231"/>
            <a:ext cx="2398626" cy="1631216"/>
          </a:xfrm>
          <a:prstGeom prst="rect">
            <a:avLst/>
          </a:prstGeom>
          <a:noFill/>
        </p:spPr>
        <p:txBody>
          <a:bodyPr wrap="square" rtlCol="0">
            <a:spAutoFit/>
          </a:bodyPr>
          <a:lstStyle/>
          <a:p>
            <a:r>
              <a:rPr lang="en-US" sz="2000" b="1" dirty="0">
                <a:solidFill>
                  <a:schemeClr val="accent2">
                    <a:lumMod val="75000"/>
                  </a:schemeClr>
                </a:solidFill>
              </a:rPr>
              <a:t>Dimensions at each layer:</a:t>
            </a:r>
          </a:p>
          <a:p>
            <a:r>
              <a:rPr lang="en-US" sz="2000" b="1" dirty="0">
                <a:solidFill>
                  <a:srgbClr val="C00000"/>
                </a:solidFill>
              </a:rPr>
              <a:t>Input – 32,256</a:t>
            </a:r>
          </a:p>
          <a:p>
            <a:r>
              <a:rPr lang="en-US" sz="2000" b="1" dirty="0">
                <a:solidFill>
                  <a:srgbClr val="C00000"/>
                </a:solidFill>
              </a:rPr>
              <a:t>After embed-32, b ,256</a:t>
            </a:r>
          </a:p>
          <a:p>
            <a:r>
              <a:rPr lang="en-US" sz="2000" b="1" dirty="0">
                <a:solidFill>
                  <a:srgbClr val="C00000"/>
                </a:solidFill>
              </a:rPr>
              <a:t>Inputs to linear -c ,512</a:t>
            </a:r>
          </a:p>
          <a:p>
            <a:r>
              <a:rPr lang="en-US" sz="2000" b="1" dirty="0">
                <a:solidFill>
                  <a:srgbClr val="C00000"/>
                </a:solidFill>
              </a:rPr>
              <a:t>Outputs:  512, vocab size</a:t>
            </a:r>
          </a:p>
        </p:txBody>
      </p:sp>
      <p:sp>
        <p:nvSpPr>
          <p:cNvPr id="17" name="TextBox 16">
            <a:extLst>
              <a:ext uri="{FF2B5EF4-FFF2-40B4-BE49-F238E27FC236}">
                <a16:creationId xmlns:a16="http://schemas.microsoft.com/office/drawing/2014/main" xmlns="" id="{CCB352A4-62C1-4B4E-A77B-56BBE73E044F}"/>
              </a:ext>
            </a:extLst>
          </p:cNvPr>
          <p:cNvSpPr txBox="1"/>
          <p:nvPr/>
        </p:nvSpPr>
        <p:spPr>
          <a:xfrm>
            <a:off x="9158655" y="4708276"/>
            <a:ext cx="2022231" cy="1908215"/>
          </a:xfrm>
          <a:prstGeom prst="rect">
            <a:avLst/>
          </a:prstGeom>
          <a:noFill/>
        </p:spPr>
        <p:txBody>
          <a:bodyPr wrap="square" rtlCol="0">
            <a:spAutoFit/>
          </a:bodyPr>
          <a:lstStyle/>
          <a:p>
            <a:r>
              <a:rPr lang="en-US" sz="2000" b="1" dirty="0">
                <a:solidFill>
                  <a:schemeClr val="accent2">
                    <a:lumMod val="75000"/>
                  </a:schemeClr>
                </a:solidFill>
              </a:rPr>
              <a:t>Best Parameters</a:t>
            </a:r>
            <a:r>
              <a:rPr lang="en-US" dirty="0"/>
              <a:t>: </a:t>
            </a:r>
          </a:p>
          <a:p>
            <a:r>
              <a:rPr lang="en-US" sz="2000" b="1" dirty="0">
                <a:solidFill>
                  <a:srgbClr val="C00000"/>
                </a:solidFill>
              </a:rPr>
              <a:t>Batch Size – 32</a:t>
            </a:r>
          </a:p>
          <a:p>
            <a:r>
              <a:rPr lang="en-US" sz="2000" b="1" dirty="0">
                <a:solidFill>
                  <a:srgbClr val="C00000"/>
                </a:solidFill>
              </a:rPr>
              <a:t>Embed size- 256</a:t>
            </a:r>
          </a:p>
          <a:p>
            <a:r>
              <a:rPr lang="en-US" sz="2000" b="1" dirty="0">
                <a:solidFill>
                  <a:srgbClr val="C00000"/>
                </a:solidFill>
              </a:rPr>
              <a:t>Hidden dimension- 512</a:t>
            </a:r>
          </a:p>
          <a:p>
            <a:r>
              <a:rPr lang="en-US" sz="2000" b="1" dirty="0">
                <a:solidFill>
                  <a:srgbClr val="C00000"/>
                </a:solidFill>
              </a:rPr>
              <a:t>Learning rate- 0.0001</a:t>
            </a:r>
          </a:p>
          <a:p>
            <a:endParaRPr lang="en-US" dirty="0"/>
          </a:p>
        </p:txBody>
      </p:sp>
      <p:sp>
        <p:nvSpPr>
          <p:cNvPr id="18" name="Rectangle 17">
            <a:extLst>
              <a:ext uri="{FF2B5EF4-FFF2-40B4-BE49-F238E27FC236}">
                <a16:creationId xmlns:a16="http://schemas.microsoft.com/office/drawing/2014/main" xmlns="" id="{1B5C4636-82D6-4310-A4AA-EEABA246B6CE}"/>
              </a:ext>
            </a:extLst>
          </p:cNvPr>
          <p:cNvSpPr/>
          <p:nvPr/>
        </p:nvSpPr>
        <p:spPr>
          <a:xfrm>
            <a:off x="7538162" y="6431762"/>
            <a:ext cx="4653838" cy="369332"/>
          </a:xfrm>
          <a:prstGeom prst="rect">
            <a:avLst/>
          </a:prstGeom>
        </p:spPr>
        <p:txBody>
          <a:bodyPr wrap="none">
            <a:spAutoFit/>
          </a:bodyPr>
          <a:lstStyle/>
          <a:p>
            <a:r>
              <a:rPr lang="en-US" b="1" dirty="0">
                <a:solidFill>
                  <a:srgbClr val="00B050"/>
                </a:solidFill>
              </a:rPr>
              <a:t>b-max length of caption in batch, c-sum of all original lengths of captions in batch</a:t>
            </a:r>
            <a:endParaRPr lang="en-US" dirty="0">
              <a:solidFill>
                <a:srgbClr val="00B050"/>
              </a:solidFill>
            </a:endParaRPr>
          </a:p>
        </p:txBody>
      </p:sp>
    </p:spTree>
    <p:extLst>
      <p:ext uri="{BB962C8B-B14F-4D97-AF65-F5344CB8AC3E}">
        <p14:creationId xmlns:p14="http://schemas.microsoft.com/office/powerpoint/2010/main" xmlns="" val="326629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Attention Mechanism</a:t>
            </a:r>
          </a:p>
        </p:txBody>
      </p:sp>
      <p:pic>
        <p:nvPicPr>
          <p:cNvPr id="1026" name="Picture 2"/>
          <p:cNvPicPr>
            <a:picLocks noChangeAspect="1" noChangeArrowheads="1"/>
          </p:cNvPicPr>
          <p:nvPr/>
        </p:nvPicPr>
        <p:blipFill>
          <a:blip r:embed="rId2" cstate="print"/>
          <a:srcRect/>
          <a:stretch>
            <a:fillRect/>
          </a:stretch>
        </p:blipFill>
        <p:spPr bwMode="auto">
          <a:xfrm>
            <a:off x="1990078" y="3287165"/>
            <a:ext cx="1876425" cy="141922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66822" y="3150994"/>
            <a:ext cx="2409825" cy="17430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7338135" y="1992699"/>
            <a:ext cx="3114675" cy="4638675"/>
          </a:xfrm>
          <a:prstGeom prst="rect">
            <a:avLst/>
          </a:prstGeom>
          <a:noFill/>
          <a:ln w="9525">
            <a:noFill/>
            <a:miter lim="800000"/>
            <a:headEnd/>
            <a:tailEnd/>
          </a:ln>
        </p:spPr>
      </p:pic>
      <p:sp>
        <p:nvSpPr>
          <p:cNvPr id="7" name="Rectangle 6"/>
          <p:cNvSpPr/>
          <p:nvPr/>
        </p:nvSpPr>
        <p:spPr>
          <a:xfrm>
            <a:off x="3274380" y="6354375"/>
            <a:ext cx="6172200" cy="276999"/>
          </a:xfrm>
          <a:prstGeom prst="rect">
            <a:avLst/>
          </a:prstGeom>
        </p:spPr>
        <p:txBody>
          <a:bodyPr wrap="square">
            <a:spAutoFit/>
          </a:bodyPr>
          <a:lstStyle/>
          <a:p>
            <a:r>
              <a:rPr lang="en-US" sz="1200" dirty="0">
                <a:hlinkClick r:id="rId5"/>
              </a:rPr>
              <a:t>https://medium.com/swlh/image-captioning-using-attention-mechanism-f3d7fc96eb0e</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6600" y="1600200"/>
            <a:ext cx="1143000"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Encoder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7" name="Rectangle 6"/>
          <p:cNvSpPr/>
          <p:nvPr/>
        </p:nvSpPr>
        <p:spPr>
          <a:xfrm>
            <a:off x="6324600" y="2337757"/>
            <a:ext cx="1219200" cy="1345721"/>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Full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8" name="Rectangle 7"/>
          <p:cNvSpPr/>
          <p:nvPr/>
        </p:nvSpPr>
        <p:spPr>
          <a:xfrm>
            <a:off x="3209026" y="2971800"/>
            <a:ext cx="1207699"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Decoder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9" name="Rectangle 8"/>
          <p:cNvSpPr/>
          <p:nvPr/>
        </p:nvSpPr>
        <p:spPr>
          <a:xfrm>
            <a:off x="8824823" y="2497347"/>
            <a:ext cx="990600"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Softmax</a:t>
            </a:r>
          </a:p>
        </p:txBody>
      </p:sp>
      <p:sp>
        <p:nvSpPr>
          <p:cNvPr id="10" name="Rectangle 9"/>
          <p:cNvSpPr/>
          <p:nvPr/>
        </p:nvSpPr>
        <p:spPr>
          <a:xfrm>
            <a:off x="8748623" y="4029974"/>
            <a:ext cx="1143000" cy="11430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Attention Weighted Encoding</a:t>
            </a:r>
          </a:p>
        </p:txBody>
      </p:sp>
      <p:sp>
        <p:nvSpPr>
          <p:cNvPr id="11" name="Rectangle 10"/>
          <p:cNvSpPr/>
          <p:nvPr/>
        </p:nvSpPr>
        <p:spPr>
          <a:xfrm>
            <a:off x="8724181" y="5681932"/>
            <a:ext cx="1295400"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Sigmoid Gate</a:t>
            </a:r>
          </a:p>
          <a:p>
            <a:pPr algn="ctr"/>
            <a:r>
              <a:rPr lang="en-US" sz="1050" b="1" dirty="0">
                <a:solidFill>
                  <a:schemeClr val="tx1"/>
                </a:solidFill>
                <a:latin typeface="Arial" panose="020B0604020202020204" pitchFamily="34" charset="0"/>
                <a:cs typeface="Arial" panose="020B0604020202020204" pitchFamily="34" charset="0"/>
              </a:rPr>
              <a:t>(Linear(Hiddens))</a:t>
            </a:r>
          </a:p>
        </p:txBody>
      </p:sp>
      <p:sp>
        <p:nvSpPr>
          <p:cNvPr id="12" name="Rectangle 11"/>
          <p:cNvSpPr/>
          <p:nvPr/>
        </p:nvSpPr>
        <p:spPr>
          <a:xfrm>
            <a:off x="5867401" y="4830792"/>
            <a:ext cx="1387414" cy="1414732"/>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New Attention Weighted Encoding</a:t>
            </a:r>
          </a:p>
        </p:txBody>
      </p:sp>
      <p:sp>
        <p:nvSpPr>
          <p:cNvPr id="13" name="Rectangle 12"/>
          <p:cNvSpPr/>
          <p:nvPr/>
        </p:nvSpPr>
        <p:spPr>
          <a:xfrm>
            <a:off x="2971800" y="4876800"/>
            <a:ext cx="1676400" cy="1371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LSTM</a:t>
            </a:r>
          </a:p>
        </p:txBody>
      </p:sp>
      <p:cxnSp>
        <p:nvCxnSpPr>
          <p:cNvPr id="20" name="Straight Arrow Connector 19"/>
          <p:cNvCxnSpPr>
            <a:stCxn id="7" idx="3"/>
            <a:endCxn id="9" idx="1"/>
          </p:cNvCxnSpPr>
          <p:nvPr/>
        </p:nvCxnSpPr>
        <p:spPr>
          <a:xfrm flipV="1">
            <a:off x="7543800" y="2992647"/>
            <a:ext cx="1281023" cy="1797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2"/>
            <a:endCxn id="10" idx="0"/>
          </p:cNvCxnSpPr>
          <p:nvPr/>
        </p:nvCxnSpPr>
        <p:spPr>
          <a:xfrm>
            <a:off x="9320123" y="3487947"/>
            <a:ext cx="0" cy="542027"/>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1"/>
            <a:endCxn id="13" idx="3"/>
          </p:cNvCxnSpPr>
          <p:nvPr/>
        </p:nvCxnSpPr>
        <p:spPr>
          <a:xfrm flipH="1">
            <a:off x="4648200" y="5538158"/>
            <a:ext cx="1219201" cy="2444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24000" y="2057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49" name="TextBox 48"/>
          <p:cNvSpPr txBox="1"/>
          <p:nvPr/>
        </p:nvSpPr>
        <p:spPr>
          <a:xfrm>
            <a:off x="7620000" y="2057401"/>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Full Attention Output</a:t>
            </a:r>
          </a:p>
        </p:txBody>
      </p:sp>
      <p:sp>
        <p:nvSpPr>
          <p:cNvPr id="50" name="TextBox 49"/>
          <p:cNvSpPr txBox="1"/>
          <p:nvPr/>
        </p:nvSpPr>
        <p:spPr>
          <a:xfrm>
            <a:off x="5696310" y="1746850"/>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Combined Output</a:t>
            </a:r>
          </a:p>
        </p:txBody>
      </p:sp>
      <p:sp>
        <p:nvSpPr>
          <p:cNvPr id="51" name="TextBox 50"/>
          <p:cNvSpPr txBox="1"/>
          <p:nvPr/>
        </p:nvSpPr>
        <p:spPr>
          <a:xfrm>
            <a:off x="9382665" y="3581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Softmax Output</a:t>
            </a:r>
          </a:p>
        </p:txBody>
      </p:sp>
      <p:sp>
        <p:nvSpPr>
          <p:cNvPr id="53" name="TextBox 52"/>
          <p:cNvSpPr txBox="1"/>
          <p:nvPr/>
        </p:nvSpPr>
        <p:spPr>
          <a:xfrm>
            <a:off x="6629400" y="4191001"/>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Attention wt. values</a:t>
            </a:r>
          </a:p>
        </p:txBody>
      </p:sp>
      <p:sp>
        <p:nvSpPr>
          <p:cNvPr id="55" name="TextBox 54"/>
          <p:cNvSpPr txBox="1"/>
          <p:nvPr/>
        </p:nvSpPr>
        <p:spPr>
          <a:xfrm>
            <a:off x="4648200" y="4935747"/>
            <a:ext cx="1447800" cy="461665"/>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Attention Output + Embedded Captions + Hiddens + States </a:t>
            </a:r>
          </a:p>
        </p:txBody>
      </p:sp>
      <p:sp>
        <p:nvSpPr>
          <p:cNvPr id="64" name="TextBox 63"/>
          <p:cNvSpPr txBox="1"/>
          <p:nvPr/>
        </p:nvSpPr>
        <p:spPr>
          <a:xfrm>
            <a:off x="3851694" y="4343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sp>
        <p:nvSpPr>
          <p:cNvPr id="75" name="TextBox 74"/>
          <p:cNvSpPr txBox="1"/>
          <p:nvPr/>
        </p:nvSpPr>
        <p:spPr>
          <a:xfrm>
            <a:off x="1524000" y="17526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77" name="TextBox 76"/>
          <p:cNvSpPr txBox="1"/>
          <p:nvPr/>
        </p:nvSpPr>
        <p:spPr>
          <a:xfrm>
            <a:off x="2971800" y="4343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
        <p:nvSpPr>
          <p:cNvPr id="78" name="TextBox 77"/>
          <p:cNvSpPr txBox="1"/>
          <p:nvPr/>
        </p:nvSpPr>
        <p:spPr>
          <a:xfrm>
            <a:off x="5727941" y="2009957"/>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512)</a:t>
            </a:r>
          </a:p>
        </p:txBody>
      </p:sp>
      <p:sp>
        <p:nvSpPr>
          <p:cNvPr id="79" name="TextBox 78"/>
          <p:cNvSpPr txBox="1"/>
          <p:nvPr/>
        </p:nvSpPr>
        <p:spPr>
          <a:xfrm>
            <a:off x="7696200" y="17526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0" name="TextBox 79"/>
          <p:cNvSpPr txBox="1"/>
          <p:nvPr/>
        </p:nvSpPr>
        <p:spPr>
          <a:xfrm>
            <a:off x="8705491" y="3598654"/>
            <a:ext cx="15240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1" name="TextBox 80"/>
          <p:cNvSpPr txBox="1"/>
          <p:nvPr/>
        </p:nvSpPr>
        <p:spPr>
          <a:xfrm>
            <a:off x="7010400" y="44196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89" name="Straight Arrow Connector 88"/>
          <p:cNvCxnSpPr/>
          <p:nvPr/>
        </p:nvCxnSpPr>
        <p:spPr>
          <a:xfrm>
            <a:off x="2590800" y="2057400"/>
            <a:ext cx="6858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608389" y="2020019"/>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
            </a:r>
          </a:p>
        </p:txBody>
      </p:sp>
      <p:cxnSp>
        <p:nvCxnSpPr>
          <p:cNvPr id="102" name="Shape 101"/>
          <p:cNvCxnSpPr>
            <a:stCxn id="13" idx="2"/>
          </p:cNvCxnSpPr>
          <p:nvPr/>
        </p:nvCxnSpPr>
        <p:spPr>
          <a:xfrm rot="16200000" flipH="1">
            <a:off x="6150634" y="3907766"/>
            <a:ext cx="230038" cy="491130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191000" y="6581002"/>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cxnSp>
        <p:nvCxnSpPr>
          <p:cNvPr id="106" name="Straight Arrow Connector 105"/>
          <p:cNvCxnSpPr/>
          <p:nvPr/>
        </p:nvCxnSpPr>
        <p:spPr>
          <a:xfrm flipH="1">
            <a:off x="9882996" y="4530306"/>
            <a:ext cx="1143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875807" y="4563374"/>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108" name="TextBox 107"/>
          <p:cNvSpPr txBox="1"/>
          <p:nvPr/>
        </p:nvSpPr>
        <p:spPr>
          <a:xfrm>
            <a:off x="9924690" y="4222631"/>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109" name="TextBox 108"/>
          <p:cNvSpPr txBox="1"/>
          <p:nvPr/>
        </p:nvSpPr>
        <p:spPr>
          <a:xfrm>
            <a:off x="7226061" y="5230484"/>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sp>
        <p:nvSpPr>
          <p:cNvPr id="110" name="TextBox 109"/>
          <p:cNvSpPr txBox="1"/>
          <p:nvPr/>
        </p:nvSpPr>
        <p:spPr>
          <a:xfrm>
            <a:off x="4724400" y="56388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112" name="Straight Arrow Connector 111"/>
          <p:cNvCxnSpPr>
            <a:stCxn id="13" idx="1"/>
          </p:cNvCxnSpPr>
          <p:nvPr/>
        </p:nvCxnSpPr>
        <p:spPr>
          <a:xfrm flipH="1">
            <a:off x="1676400" y="5562600"/>
            <a:ext cx="12954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905000" y="52578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Predictions</a:t>
            </a:r>
          </a:p>
        </p:txBody>
      </p:sp>
      <p:sp>
        <p:nvSpPr>
          <p:cNvPr id="114" name="TextBox 113"/>
          <p:cNvSpPr txBox="1"/>
          <p:nvPr/>
        </p:nvSpPr>
        <p:spPr>
          <a:xfrm>
            <a:off x="1905000" y="56388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7708)</a:t>
            </a:r>
          </a:p>
        </p:txBody>
      </p:sp>
      <p:sp>
        <p:nvSpPr>
          <p:cNvPr id="46" name="Oval 45"/>
          <p:cNvSpPr/>
          <p:nvPr/>
        </p:nvSpPr>
        <p:spPr>
          <a:xfrm>
            <a:off x="5486400" y="2665561"/>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56" name="Shape 55"/>
          <p:cNvCxnSpPr>
            <a:stCxn id="8" idx="3"/>
            <a:endCxn id="46" idx="4"/>
          </p:cNvCxnSpPr>
          <p:nvPr/>
        </p:nvCxnSpPr>
        <p:spPr>
          <a:xfrm flipV="1">
            <a:off x="4416725" y="3045124"/>
            <a:ext cx="1233577" cy="42197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hape 57"/>
          <p:cNvCxnSpPr>
            <a:stCxn id="4" idx="3"/>
            <a:endCxn id="46" idx="0"/>
          </p:cNvCxnSpPr>
          <p:nvPr/>
        </p:nvCxnSpPr>
        <p:spPr>
          <a:xfrm>
            <a:off x="4419600" y="2133600"/>
            <a:ext cx="1230702" cy="531961"/>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3" idx="0"/>
            <a:endCxn id="8" idx="2"/>
          </p:cNvCxnSpPr>
          <p:nvPr/>
        </p:nvCxnSpPr>
        <p:spPr>
          <a:xfrm flipV="1">
            <a:off x="3810000" y="3962400"/>
            <a:ext cx="2876" cy="91440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6" idx="6"/>
          </p:cNvCxnSpPr>
          <p:nvPr/>
        </p:nvCxnSpPr>
        <p:spPr>
          <a:xfrm>
            <a:off x="5814204" y="2855343"/>
            <a:ext cx="517585"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8011064" y="5285117"/>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115" name="Shape 114"/>
          <p:cNvCxnSpPr>
            <a:stCxn id="10" idx="1"/>
            <a:endCxn id="105" idx="0"/>
          </p:cNvCxnSpPr>
          <p:nvPr/>
        </p:nvCxnSpPr>
        <p:spPr>
          <a:xfrm rot="10800000" flipV="1">
            <a:off x="8174967" y="4601473"/>
            <a:ext cx="573657" cy="683643"/>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Shape 116"/>
          <p:cNvCxnSpPr>
            <a:stCxn id="11" idx="1"/>
            <a:endCxn id="105" idx="4"/>
          </p:cNvCxnSpPr>
          <p:nvPr/>
        </p:nvCxnSpPr>
        <p:spPr>
          <a:xfrm rot="10800000">
            <a:off x="8174967" y="5664680"/>
            <a:ext cx="549215" cy="550652"/>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5" idx="2"/>
          </p:cNvCxnSpPr>
          <p:nvPr/>
        </p:nvCxnSpPr>
        <p:spPr>
          <a:xfrm flipH="1">
            <a:off x="7237562" y="5474899"/>
            <a:ext cx="773502" cy="2875"/>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0785" y="1600200"/>
            <a:ext cx="1158815"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Encoder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7" name="Rectangle 6"/>
          <p:cNvSpPr/>
          <p:nvPr/>
        </p:nvSpPr>
        <p:spPr>
          <a:xfrm>
            <a:off x="6324600" y="2337757"/>
            <a:ext cx="1219200" cy="1345721"/>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Full Attention</a:t>
            </a:r>
          </a:p>
          <a:p>
            <a:pPr algn="ctr"/>
            <a:r>
              <a:rPr lang="en-US" sz="1050" dirty="0">
                <a:solidFill>
                  <a:schemeClr val="tx1"/>
                </a:solidFill>
                <a:latin typeface="Arial" panose="020B0604020202020204" pitchFamily="34" charset="0"/>
                <a:cs typeface="Arial" panose="020B0604020202020204" pitchFamily="34" charset="0"/>
              </a:rPr>
              <a:t>(</a:t>
            </a:r>
            <a:r>
              <a:rPr lang="en-US" sz="1050" dirty="0" smtClean="0">
                <a:solidFill>
                  <a:schemeClr val="tx1"/>
                </a:solidFill>
                <a:latin typeface="Arial" panose="020B0604020202020204" pitchFamily="34" charset="0"/>
                <a:cs typeface="Arial" panose="020B0604020202020204" pitchFamily="34" charset="0"/>
              </a:rPr>
              <a:t>Linear(Relu))</a:t>
            </a:r>
            <a:endParaRPr lang="en-US" sz="1050" dirty="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3209026" y="2971800"/>
            <a:ext cx="1207699"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Decoder Attention</a:t>
            </a:r>
          </a:p>
          <a:p>
            <a:pPr algn="ctr"/>
            <a:r>
              <a:rPr lang="en-US" sz="1050" dirty="0">
                <a:solidFill>
                  <a:schemeClr val="tx1"/>
                </a:solidFill>
                <a:latin typeface="Arial" panose="020B0604020202020204" pitchFamily="34" charset="0"/>
                <a:cs typeface="Arial" panose="020B0604020202020204" pitchFamily="34" charset="0"/>
              </a:rPr>
              <a:t>(Linear)</a:t>
            </a:r>
          </a:p>
        </p:txBody>
      </p:sp>
      <p:sp>
        <p:nvSpPr>
          <p:cNvPr id="9" name="Rectangle 8"/>
          <p:cNvSpPr/>
          <p:nvPr/>
        </p:nvSpPr>
        <p:spPr>
          <a:xfrm>
            <a:off x="8824823" y="2497347"/>
            <a:ext cx="990600"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Softmax</a:t>
            </a:r>
          </a:p>
        </p:txBody>
      </p:sp>
      <p:sp>
        <p:nvSpPr>
          <p:cNvPr id="10" name="Rectangle 9"/>
          <p:cNvSpPr/>
          <p:nvPr/>
        </p:nvSpPr>
        <p:spPr>
          <a:xfrm>
            <a:off x="8748622" y="4029974"/>
            <a:ext cx="1189007" cy="11430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Attention Weighted </a:t>
            </a:r>
            <a:r>
              <a:rPr lang="en-US" sz="1050" dirty="0" smtClean="0">
                <a:solidFill>
                  <a:schemeClr val="tx1"/>
                </a:solidFill>
                <a:latin typeface="Arial" panose="020B0604020202020204" pitchFamily="34" charset="0"/>
                <a:cs typeface="Arial" panose="020B0604020202020204" pitchFamily="34" charset="0"/>
              </a:rPr>
              <a:t>Encoding</a:t>
            </a:r>
          </a:p>
          <a:p>
            <a:pPr algn="ctr"/>
            <a:endParaRPr lang="en-US" sz="1050" dirty="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8724181" y="5681932"/>
            <a:ext cx="1295400" cy="10668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Sigmoid Gate</a:t>
            </a:r>
          </a:p>
          <a:p>
            <a:pPr algn="ctr"/>
            <a:r>
              <a:rPr lang="en-US" sz="1050" b="1" dirty="0">
                <a:solidFill>
                  <a:schemeClr val="tx1"/>
                </a:solidFill>
                <a:latin typeface="Arial" panose="020B0604020202020204" pitchFamily="34" charset="0"/>
                <a:cs typeface="Arial" panose="020B0604020202020204" pitchFamily="34" charset="0"/>
              </a:rPr>
              <a:t>(Linear(Hiddens))</a:t>
            </a:r>
          </a:p>
        </p:txBody>
      </p:sp>
      <p:sp>
        <p:nvSpPr>
          <p:cNvPr id="12" name="Rectangle 11"/>
          <p:cNvSpPr/>
          <p:nvPr/>
        </p:nvSpPr>
        <p:spPr>
          <a:xfrm>
            <a:off x="5867401" y="4830792"/>
            <a:ext cx="1387414" cy="1414732"/>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New Attention Weighted Encoding</a:t>
            </a:r>
          </a:p>
        </p:txBody>
      </p:sp>
      <p:sp>
        <p:nvSpPr>
          <p:cNvPr id="13" name="Rectangle 12"/>
          <p:cNvSpPr/>
          <p:nvPr/>
        </p:nvSpPr>
        <p:spPr>
          <a:xfrm>
            <a:off x="2971800" y="4876800"/>
            <a:ext cx="1676400" cy="1371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LSTM</a:t>
            </a:r>
          </a:p>
        </p:txBody>
      </p:sp>
      <p:cxnSp>
        <p:nvCxnSpPr>
          <p:cNvPr id="20" name="Straight Arrow Connector 19"/>
          <p:cNvCxnSpPr>
            <a:stCxn id="7" idx="3"/>
            <a:endCxn id="9" idx="1"/>
          </p:cNvCxnSpPr>
          <p:nvPr/>
        </p:nvCxnSpPr>
        <p:spPr>
          <a:xfrm flipV="1">
            <a:off x="7543800" y="2992647"/>
            <a:ext cx="1281023" cy="1797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1"/>
            <a:endCxn id="13" idx="3"/>
          </p:cNvCxnSpPr>
          <p:nvPr/>
        </p:nvCxnSpPr>
        <p:spPr>
          <a:xfrm flipH="1">
            <a:off x="4648200" y="5538158"/>
            <a:ext cx="1219201" cy="2444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24000" y="2057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49" name="TextBox 48"/>
          <p:cNvSpPr txBox="1"/>
          <p:nvPr/>
        </p:nvSpPr>
        <p:spPr>
          <a:xfrm>
            <a:off x="7599871" y="2600865"/>
            <a:ext cx="1506747" cy="415498"/>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Full Attention Output</a:t>
            </a:r>
          </a:p>
        </p:txBody>
      </p:sp>
      <p:sp>
        <p:nvSpPr>
          <p:cNvPr id="50" name="TextBox 49"/>
          <p:cNvSpPr txBox="1"/>
          <p:nvPr/>
        </p:nvSpPr>
        <p:spPr>
          <a:xfrm>
            <a:off x="5696310" y="1807235"/>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Combined Output</a:t>
            </a:r>
          </a:p>
        </p:txBody>
      </p:sp>
      <p:sp>
        <p:nvSpPr>
          <p:cNvPr id="51" name="TextBox 50"/>
          <p:cNvSpPr txBox="1"/>
          <p:nvPr/>
        </p:nvSpPr>
        <p:spPr>
          <a:xfrm>
            <a:off x="9857117" y="2675627"/>
            <a:ext cx="133997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Softmax Output</a:t>
            </a:r>
          </a:p>
        </p:txBody>
      </p:sp>
      <p:sp>
        <p:nvSpPr>
          <p:cNvPr id="53" name="TextBox 52"/>
          <p:cNvSpPr txBox="1"/>
          <p:nvPr/>
        </p:nvSpPr>
        <p:spPr>
          <a:xfrm>
            <a:off x="7397151" y="4234133"/>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Attention wt. values</a:t>
            </a:r>
          </a:p>
        </p:txBody>
      </p:sp>
      <p:sp>
        <p:nvSpPr>
          <p:cNvPr id="55" name="TextBox 54"/>
          <p:cNvSpPr txBox="1"/>
          <p:nvPr/>
        </p:nvSpPr>
        <p:spPr>
          <a:xfrm>
            <a:off x="4639573" y="5099649"/>
            <a:ext cx="1447800" cy="33855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Attention Output </a:t>
            </a:r>
            <a:r>
              <a:rPr lang="en-US" sz="800" b="1" dirty="0" smtClean="0">
                <a:latin typeface="Arial" panose="020B0604020202020204" pitchFamily="34" charset="0"/>
                <a:cs typeface="Arial" panose="020B0604020202020204" pitchFamily="34" charset="0"/>
              </a:rPr>
              <a:t>+ </a:t>
            </a:r>
            <a:r>
              <a:rPr lang="en-US" sz="800" b="1" dirty="0">
                <a:latin typeface="Arial" panose="020B0604020202020204" pitchFamily="34" charset="0"/>
                <a:cs typeface="Arial" panose="020B0604020202020204" pitchFamily="34" charset="0"/>
              </a:rPr>
              <a:t>Hiddens + States </a:t>
            </a:r>
          </a:p>
        </p:txBody>
      </p:sp>
      <p:sp>
        <p:nvSpPr>
          <p:cNvPr id="64" name="TextBox 63"/>
          <p:cNvSpPr txBox="1"/>
          <p:nvPr/>
        </p:nvSpPr>
        <p:spPr>
          <a:xfrm>
            <a:off x="3851694" y="43434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sp>
        <p:nvSpPr>
          <p:cNvPr id="75" name="TextBox 74"/>
          <p:cNvSpPr txBox="1"/>
          <p:nvPr/>
        </p:nvSpPr>
        <p:spPr>
          <a:xfrm>
            <a:off x="1524000" y="17526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77" name="TextBox 76"/>
          <p:cNvSpPr txBox="1"/>
          <p:nvPr/>
        </p:nvSpPr>
        <p:spPr>
          <a:xfrm>
            <a:off x="2393831" y="4645325"/>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
        <p:nvSpPr>
          <p:cNvPr id="78" name="TextBox 77"/>
          <p:cNvSpPr txBox="1"/>
          <p:nvPr/>
        </p:nvSpPr>
        <p:spPr>
          <a:xfrm>
            <a:off x="5727941" y="2009957"/>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512)</a:t>
            </a:r>
          </a:p>
        </p:txBody>
      </p:sp>
      <p:sp>
        <p:nvSpPr>
          <p:cNvPr id="79" name="TextBox 78"/>
          <p:cNvSpPr txBox="1"/>
          <p:nvPr/>
        </p:nvSpPr>
        <p:spPr>
          <a:xfrm>
            <a:off x="7627189" y="3055190"/>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0" name="TextBox 79"/>
          <p:cNvSpPr txBox="1"/>
          <p:nvPr/>
        </p:nvSpPr>
        <p:spPr>
          <a:xfrm>
            <a:off x="9913189" y="3046563"/>
            <a:ext cx="611037"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a:t>
            </a:r>
          </a:p>
        </p:txBody>
      </p:sp>
      <p:sp>
        <p:nvSpPr>
          <p:cNvPr id="81" name="TextBox 80"/>
          <p:cNvSpPr txBox="1"/>
          <p:nvPr/>
        </p:nvSpPr>
        <p:spPr>
          <a:xfrm>
            <a:off x="7415842" y="4497239"/>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89" name="Straight Arrow Connector 88"/>
          <p:cNvCxnSpPr/>
          <p:nvPr/>
        </p:nvCxnSpPr>
        <p:spPr>
          <a:xfrm>
            <a:off x="2590800" y="2057400"/>
            <a:ext cx="6858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9608389" y="2020019"/>
            <a:ext cx="16764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a:t>
            </a:r>
          </a:p>
        </p:txBody>
      </p:sp>
      <p:cxnSp>
        <p:nvCxnSpPr>
          <p:cNvPr id="102" name="Shape 101"/>
          <p:cNvCxnSpPr>
            <a:stCxn id="13" idx="2"/>
          </p:cNvCxnSpPr>
          <p:nvPr/>
        </p:nvCxnSpPr>
        <p:spPr>
          <a:xfrm rot="16200000" flipH="1">
            <a:off x="6150634" y="3907766"/>
            <a:ext cx="230038" cy="491130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191000" y="6581002"/>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Hidden State Values</a:t>
            </a:r>
          </a:p>
        </p:txBody>
      </p:sp>
      <p:sp>
        <p:nvSpPr>
          <p:cNvPr id="107" name="TextBox 106"/>
          <p:cNvSpPr txBox="1"/>
          <p:nvPr/>
        </p:nvSpPr>
        <p:spPr>
          <a:xfrm>
            <a:off x="10954108" y="4132053"/>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Encoder Output</a:t>
            </a:r>
          </a:p>
        </p:txBody>
      </p:sp>
      <p:sp>
        <p:nvSpPr>
          <p:cNvPr id="108" name="TextBox 107"/>
          <p:cNvSpPr txBox="1"/>
          <p:nvPr/>
        </p:nvSpPr>
        <p:spPr>
          <a:xfrm>
            <a:off x="10985740" y="4610820"/>
            <a:ext cx="16002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1 * 2048)</a:t>
            </a:r>
          </a:p>
        </p:txBody>
      </p:sp>
      <p:sp>
        <p:nvSpPr>
          <p:cNvPr id="109" name="TextBox 108"/>
          <p:cNvSpPr txBox="1"/>
          <p:nvPr/>
        </p:nvSpPr>
        <p:spPr>
          <a:xfrm>
            <a:off x="7277819" y="5195979"/>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sp>
        <p:nvSpPr>
          <p:cNvPr id="110" name="TextBox 109"/>
          <p:cNvSpPr txBox="1"/>
          <p:nvPr/>
        </p:nvSpPr>
        <p:spPr>
          <a:xfrm>
            <a:off x="4724400" y="5638801"/>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2048)</a:t>
            </a:r>
          </a:p>
        </p:txBody>
      </p:sp>
      <p:cxnSp>
        <p:nvCxnSpPr>
          <p:cNvPr id="112" name="Straight Arrow Connector 111"/>
          <p:cNvCxnSpPr>
            <a:stCxn id="13" idx="1"/>
            <a:endCxn id="111" idx="3"/>
          </p:cNvCxnSpPr>
          <p:nvPr/>
        </p:nvCxnSpPr>
        <p:spPr>
          <a:xfrm flipH="1">
            <a:off x="2084718" y="5562600"/>
            <a:ext cx="887082" cy="15097"/>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103408" y="5602858"/>
            <a:ext cx="1447800" cy="415498"/>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Hidden state</a:t>
            </a:r>
          </a:p>
          <a:p>
            <a:r>
              <a:rPr lang="en-US" sz="1050" b="1" dirty="0" smtClean="0">
                <a:latin typeface="Arial" panose="020B0604020202020204" pitchFamily="34" charset="0"/>
                <a:cs typeface="Arial" panose="020B0604020202020204" pitchFamily="34" charset="0"/>
              </a:rPr>
              <a:t>     values</a:t>
            </a:r>
            <a:endParaRPr lang="en-US" sz="1050" b="1" dirty="0">
              <a:latin typeface="Arial" panose="020B0604020202020204" pitchFamily="34" charset="0"/>
              <a:cs typeface="Arial" panose="020B0604020202020204" pitchFamily="34" charset="0"/>
            </a:endParaRPr>
          </a:p>
        </p:txBody>
      </p:sp>
      <p:sp>
        <p:nvSpPr>
          <p:cNvPr id="114" name="TextBox 113"/>
          <p:cNvSpPr txBox="1"/>
          <p:nvPr/>
        </p:nvSpPr>
        <p:spPr>
          <a:xfrm>
            <a:off x="188344" y="5285118"/>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7708)</a:t>
            </a:r>
          </a:p>
        </p:txBody>
      </p:sp>
      <p:sp>
        <p:nvSpPr>
          <p:cNvPr id="46" name="Oval 45"/>
          <p:cNvSpPr/>
          <p:nvPr/>
        </p:nvSpPr>
        <p:spPr>
          <a:xfrm>
            <a:off x="5486400" y="2665561"/>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56" name="Shape 55"/>
          <p:cNvCxnSpPr>
            <a:stCxn id="8" idx="3"/>
            <a:endCxn id="46" idx="4"/>
          </p:cNvCxnSpPr>
          <p:nvPr/>
        </p:nvCxnSpPr>
        <p:spPr>
          <a:xfrm flipV="1">
            <a:off x="4416725" y="3045124"/>
            <a:ext cx="1233577" cy="421976"/>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hape 57"/>
          <p:cNvCxnSpPr>
            <a:stCxn id="4" idx="3"/>
            <a:endCxn id="46" idx="0"/>
          </p:cNvCxnSpPr>
          <p:nvPr/>
        </p:nvCxnSpPr>
        <p:spPr>
          <a:xfrm>
            <a:off x="4419600" y="2133600"/>
            <a:ext cx="1230702" cy="531961"/>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3" idx="0"/>
            <a:endCxn id="8" idx="2"/>
          </p:cNvCxnSpPr>
          <p:nvPr/>
        </p:nvCxnSpPr>
        <p:spPr>
          <a:xfrm flipV="1">
            <a:off x="3810000" y="3962400"/>
            <a:ext cx="2876" cy="91440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6" idx="6"/>
          </p:cNvCxnSpPr>
          <p:nvPr/>
        </p:nvCxnSpPr>
        <p:spPr>
          <a:xfrm>
            <a:off x="5814204" y="2855343"/>
            <a:ext cx="517585"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8011064" y="5285117"/>
            <a:ext cx="327804" cy="379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115" name="Shape 114"/>
          <p:cNvCxnSpPr>
            <a:stCxn id="10" idx="1"/>
            <a:endCxn id="105" idx="0"/>
          </p:cNvCxnSpPr>
          <p:nvPr/>
        </p:nvCxnSpPr>
        <p:spPr>
          <a:xfrm rot="10800000" flipV="1">
            <a:off x="8174966" y="4601473"/>
            <a:ext cx="573656" cy="683643"/>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7" name="Shape 116"/>
          <p:cNvCxnSpPr>
            <a:stCxn id="11" idx="1"/>
            <a:endCxn id="105" idx="4"/>
          </p:cNvCxnSpPr>
          <p:nvPr/>
        </p:nvCxnSpPr>
        <p:spPr>
          <a:xfrm rot="10800000">
            <a:off x="8174967" y="5664680"/>
            <a:ext cx="549215" cy="550652"/>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5" idx="2"/>
          </p:cNvCxnSpPr>
          <p:nvPr/>
        </p:nvCxnSpPr>
        <p:spPr>
          <a:xfrm flipH="1">
            <a:off x="7237562" y="5474899"/>
            <a:ext cx="773502" cy="2875"/>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10604738" y="4330459"/>
            <a:ext cx="385315" cy="399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t>
            </a:r>
            <a:endParaRPr lang="en-US" sz="2800" dirty="0"/>
          </a:p>
        </p:txBody>
      </p:sp>
      <p:cxnSp>
        <p:nvCxnSpPr>
          <p:cNvPr id="90" name="Shape 89"/>
          <p:cNvCxnSpPr>
            <a:stCxn id="9" idx="3"/>
            <a:endCxn id="87" idx="0"/>
          </p:cNvCxnSpPr>
          <p:nvPr/>
        </p:nvCxnSpPr>
        <p:spPr>
          <a:xfrm>
            <a:off x="9815423" y="2992647"/>
            <a:ext cx="981973" cy="1337812"/>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11007306" y="4502989"/>
            <a:ext cx="948905"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7" idx="2"/>
          </p:cNvCxnSpPr>
          <p:nvPr/>
        </p:nvCxnSpPr>
        <p:spPr>
          <a:xfrm flipH="1">
            <a:off x="9946257" y="4530306"/>
            <a:ext cx="658481" cy="7188"/>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877019" y="5082397"/>
            <a:ext cx="1207699" cy="990600"/>
          </a:xfrm>
          <a:prstGeom prst="rect">
            <a:avLst/>
          </a:prstGeom>
          <a:solidFill>
            <a:schemeClr val="accent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smtClean="0">
                <a:solidFill>
                  <a:schemeClr val="tx1"/>
                </a:solidFill>
                <a:latin typeface="Arial" panose="020B0604020202020204" pitchFamily="34" charset="0"/>
                <a:cs typeface="Arial" panose="020B0604020202020204" pitchFamily="34" charset="0"/>
              </a:rPr>
              <a:t>Predictions</a:t>
            </a:r>
            <a:endParaRPr lang="en-US" sz="1050" dirty="0">
              <a:solidFill>
                <a:schemeClr val="tx1"/>
              </a:solidFill>
              <a:latin typeface="Arial" panose="020B0604020202020204" pitchFamily="34" charset="0"/>
              <a:cs typeface="Arial" panose="020B0604020202020204" pitchFamily="34" charset="0"/>
            </a:endParaRPr>
          </a:p>
          <a:p>
            <a:pPr algn="ctr"/>
            <a:r>
              <a:rPr lang="en-US" sz="1050" dirty="0">
                <a:solidFill>
                  <a:schemeClr val="tx1"/>
                </a:solidFill>
                <a:latin typeface="Arial" panose="020B0604020202020204" pitchFamily="34" charset="0"/>
                <a:cs typeface="Arial" panose="020B0604020202020204" pitchFamily="34" charset="0"/>
              </a:rPr>
              <a:t>(Linear)</a:t>
            </a:r>
          </a:p>
        </p:txBody>
      </p:sp>
      <p:cxnSp>
        <p:nvCxnSpPr>
          <p:cNvPr id="119" name="Straight Arrow Connector 118"/>
          <p:cNvCxnSpPr>
            <a:stCxn id="111" idx="1"/>
          </p:cNvCxnSpPr>
          <p:nvPr/>
        </p:nvCxnSpPr>
        <p:spPr>
          <a:xfrm flipH="1">
            <a:off x="146649" y="5577697"/>
            <a:ext cx="730370" cy="3594"/>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0" y="4771847"/>
            <a:ext cx="1447800" cy="415498"/>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Predicted Caption Vectors</a:t>
            </a:r>
            <a:endParaRPr lang="en-US" sz="1050" b="1" dirty="0">
              <a:latin typeface="Arial" panose="020B0604020202020204" pitchFamily="34" charset="0"/>
              <a:cs typeface="Arial" panose="020B0604020202020204" pitchFamily="34" charset="0"/>
            </a:endParaRPr>
          </a:p>
        </p:txBody>
      </p:sp>
      <p:cxnSp>
        <p:nvCxnSpPr>
          <p:cNvPr id="129" name="Straight Connector 128"/>
          <p:cNvCxnSpPr/>
          <p:nvPr/>
        </p:nvCxnSpPr>
        <p:spPr>
          <a:xfrm>
            <a:off x="517585" y="5589917"/>
            <a:ext cx="0" cy="114731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26211" y="6728604"/>
            <a:ext cx="2829464" cy="8626"/>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3355675" y="6254151"/>
            <a:ext cx="8627" cy="491706"/>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2441275" y="5201728"/>
            <a:ext cx="526214" cy="86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432649" y="4606506"/>
            <a:ext cx="0" cy="603849"/>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441275" y="4623758"/>
            <a:ext cx="75912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3200400" y="4615132"/>
            <a:ext cx="0" cy="28467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1450675" y="4676956"/>
            <a:ext cx="1447800" cy="253916"/>
          </a:xfrm>
          <a:prstGeom prst="rect">
            <a:avLst/>
          </a:prstGeom>
          <a:noFill/>
        </p:spPr>
        <p:txBody>
          <a:bodyPr wrap="square" rtlCol="0">
            <a:spAutoFit/>
          </a:bodyPr>
          <a:lstStyle/>
          <a:p>
            <a:r>
              <a:rPr lang="en-US" sz="1050" b="1" dirty="0" smtClean="0">
                <a:latin typeface="Arial" panose="020B0604020202020204" pitchFamily="34" charset="0"/>
                <a:cs typeface="Arial" panose="020B0604020202020204" pitchFamily="34" charset="0"/>
              </a:rPr>
              <a:t>S</a:t>
            </a:r>
            <a:r>
              <a:rPr lang="en-US" sz="1050" b="1" dirty="0" smtClean="0">
                <a:latin typeface="Arial" panose="020B0604020202020204" pitchFamily="34" charset="0"/>
                <a:cs typeface="Arial" panose="020B0604020202020204" pitchFamily="34" charset="0"/>
              </a:rPr>
              <a:t>tates </a:t>
            </a:r>
            <a:r>
              <a:rPr lang="en-US" sz="1050" b="1" dirty="0">
                <a:latin typeface="Arial" panose="020B0604020202020204" pitchFamily="34" charset="0"/>
                <a:cs typeface="Arial" panose="020B0604020202020204" pitchFamily="34" charset="0"/>
              </a:rPr>
              <a:t>values</a:t>
            </a:r>
          </a:p>
        </p:txBody>
      </p:sp>
      <p:sp>
        <p:nvSpPr>
          <p:cNvPr id="158" name="TextBox 157"/>
          <p:cNvSpPr txBox="1"/>
          <p:nvPr/>
        </p:nvSpPr>
        <p:spPr>
          <a:xfrm>
            <a:off x="3848820" y="4185250"/>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
        <p:nvSpPr>
          <p:cNvPr id="159" name="TextBox 158"/>
          <p:cNvSpPr txBox="1"/>
          <p:nvPr/>
        </p:nvSpPr>
        <p:spPr>
          <a:xfrm>
            <a:off x="2609491" y="6446808"/>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7708)</a:t>
            </a:r>
          </a:p>
        </p:txBody>
      </p:sp>
      <p:sp>
        <p:nvSpPr>
          <p:cNvPr id="160" name="TextBox 159"/>
          <p:cNvSpPr txBox="1"/>
          <p:nvPr/>
        </p:nvSpPr>
        <p:spPr>
          <a:xfrm>
            <a:off x="5668993" y="6604084"/>
            <a:ext cx="1447800" cy="253916"/>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(B * 512)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10955</TotalTime>
  <Words>991</Words>
  <Application>Microsoft Office PowerPoint</Application>
  <PresentationFormat>Custom</PresentationFormat>
  <Paragraphs>229</Paragraphs>
  <Slides>16</Slides>
  <Notes>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Image Captioning</vt:lpstr>
      <vt:lpstr>Objective</vt:lpstr>
      <vt:lpstr>Data Preparation</vt:lpstr>
      <vt:lpstr>Slide 4</vt:lpstr>
      <vt:lpstr>Models</vt:lpstr>
      <vt:lpstr>Slide 6</vt:lpstr>
      <vt:lpstr>Attention Mechanism</vt:lpstr>
      <vt:lpstr>Slide 8</vt:lpstr>
      <vt:lpstr>Slide 9</vt:lpstr>
      <vt:lpstr>Slide 10</vt:lpstr>
      <vt:lpstr>Attention Code Flow</vt:lpstr>
      <vt:lpstr>Attention Code Flow</vt:lpstr>
      <vt:lpstr>Attention Code Flow</vt:lpstr>
      <vt:lpstr>How does Attention work for image?</vt:lpstr>
      <vt:lpstr>Results</vt:lpstr>
      <vt:lpstr>Evaluation Metric</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dc:title>
  <dc:creator>sruthi reddy</dc:creator>
  <cp:lastModifiedBy>amitbvsb</cp:lastModifiedBy>
  <cp:revision>65</cp:revision>
  <dcterms:created xsi:type="dcterms:W3CDTF">2020-04-28T10:52:49Z</dcterms:created>
  <dcterms:modified xsi:type="dcterms:W3CDTF">2020-05-06T02:05:10Z</dcterms:modified>
</cp:coreProperties>
</file>